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76ff1123a55407a" /><Relationship Type="http://schemas.openxmlformats.org/officeDocument/2006/relationships/extended-properties" Target="/docProps/app.xml" Id="R83cccadc9f7d4e88" /><Relationship Type="http://schemas.openxmlformats.org/officeDocument/2006/relationships/officeDocument" Target="/ppt/presentation.xml" Id="Ra526fbcadc84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8d11245f54790"/>
  </p:sldMasterIdLst>
  <p:notesMasterIdLst>
    <p:notesMasterId xmlns:r="http://schemas.openxmlformats.org/officeDocument/2006/relationships" r:id="Re603f431975f48a1"/>
  </p:notesMasterIdLst>
  <p:sldIdLst>
    <p:sldId xmlns:r="http://schemas.openxmlformats.org/officeDocument/2006/relationships" id="256" r:id="R8eb7a188350c4fe5"/>
    <p:sldId xmlns:r="http://schemas.openxmlformats.org/officeDocument/2006/relationships" id="257" r:id="Rc57e77e111b8431f"/>
    <p:sldId xmlns:r="http://schemas.openxmlformats.org/officeDocument/2006/relationships" id="258" r:id="R0e6ca9aeb4934d51"/>
    <p:sldId xmlns:r="http://schemas.openxmlformats.org/officeDocument/2006/relationships" id="259" r:id="R454c08f0167440d2"/>
    <p:sldId xmlns:r="http://schemas.openxmlformats.org/officeDocument/2006/relationships" id="260" r:id="R1926a4db29214a5d"/>
    <p:sldId xmlns:r="http://schemas.openxmlformats.org/officeDocument/2006/relationships" id="261" r:id="Rfb347b60650d46dd"/>
    <p:sldId xmlns:r="http://schemas.openxmlformats.org/officeDocument/2006/relationships" id="262" r:id="Rbc5851fc8bac4a50"/>
    <p:sldId xmlns:r="http://schemas.openxmlformats.org/officeDocument/2006/relationships" id="263" r:id="R3d0eba057eb04a49"/>
    <p:sldId xmlns:r="http://schemas.openxmlformats.org/officeDocument/2006/relationships" id="264" r:id="Re06337724a46463d"/>
    <p:sldId xmlns:r="http://schemas.openxmlformats.org/officeDocument/2006/relationships" id="265" r:id="Racc2d9c391494ecc"/>
    <p:sldId xmlns:r="http://schemas.openxmlformats.org/officeDocument/2006/relationships" id="266" r:id="R3f96fb076b7f4113"/>
    <p:sldId xmlns:r="http://schemas.openxmlformats.org/officeDocument/2006/relationships" id="267" r:id="R0444bdd4d5a549d5"/>
    <p:sldId xmlns:r="http://schemas.openxmlformats.org/officeDocument/2006/relationships" id="268" r:id="R7f01ec6b3a584667"/>
    <p:sldId xmlns:r="http://schemas.openxmlformats.org/officeDocument/2006/relationships" id="269" r:id="R30f618ce2e8445b9"/>
    <p:sldId xmlns:r="http://schemas.openxmlformats.org/officeDocument/2006/relationships" id="270" r:id="R724701c940c94980"/>
    <p:sldId xmlns:r="http://schemas.openxmlformats.org/officeDocument/2006/relationships" id="271" r:id="R8a7909429d604489"/>
    <p:sldId xmlns:r="http://schemas.openxmlformats.org/officeDocument/2006/relationships" id="272" r:id="Rcfaf6ecec3b8489f"/>
    <p:sldId xmlns:r="http://schemas.openxmlformats.org/officeDocument/2006/relationships" id="273" r:id="Rb0724670a1c347c1"/>
    <p:sldId xmlns:r="http://schemas.openxmlformats.org/officeDocument/2006/relationships" id="274" r:id="Rbc7967aba6fe4d8a"/>
    <p:sldId xmlns:r="http://schemas.openxmlformats.org/officeDocument/2006/relationships" id="275" r:id="R0ea2b02784fc4c5b"/>
    <p:sldId xmlns:r="http://schemas.openxmlformats.org/officeDocument/2006/relationships" id="276" r:id="Redeee62cb12c41aa"/>
    <p:sldId xmlns:r="http://schemas.openxmlformats.org/officeDocument/2006/relationships" id="277" r:id="R8f9e65fc92754b02"/>
    <p:sldId xmlns:r="http://schemas.openxmlformats.org/officeDocument/2006/relationships" id="278" r:id="R13fc609c9ecb43a9"/>
    <p:sldId xmlns:r="http://schemas.openxmlformats.org/officeDocument/2006/relationships" id="279" r:id="R1e835230cc4d4456"/>
    <p:sldId xmlns:r="http://schemas.openxmlformats.org/officeDocument/2006/relationships" id="280" r:id="Rc870cb8f0f7e4f86"/>
    <p:sldId xmlns:r="http://schemas.openxmlformats.org/officeDocument/2006/relationships" id="281" r:id="R974e4aa9e14f4d98"/>
    <p:sldId xmlns:r="http://schemas.openxmlformats.org/officeDocument/2006/relationships" id="282" r:id="Ra01adcb09ca44d73"/>
    <p:sldId xmlns:r="http://schemas.openxmlformats.org/officeDocument/2006/relationships" id="283" r:id="Rd50ee6dd2fe74de4"/>
    <p:sldId xmlns:r="http://schemas.openxmlformats.org/officeDocument/2006/relationships" id="284" r:id="Rf185573a527f411a"/>
    <p:sldId xmlns:r="http://schemas.openxmlformats.org/officeDocument/2006/relationships" id="285" r:id="R33affaaf4ef34aea"/>
    <p:sldId xmlns:r="http://schemas.openxmlformats.org/officeDocument/2006/relationships" id="286" r:id="Rbbaa5cfd42744cba"/>
    <p:sldId xmlns:r="http://schemas.openxmlformats.org/officeDocument/2006/relationships" id="287" r:id="R7222f70c27764d62"/>
    <p:sldId xmlns:r="http://schemas.openxmlformats.org/officeDocument/2006/relationships" id="288" r:id="Rbffdf20391694efc"/>
    <p:sldId xmlns:r="http://schemas.openxmlformats.org/officeDocument/2006/relationships" id="289" r:id="R9b941d28a540463b"/>
    <p:sldId xmlns:r="http://schemas.openxmlformats.org/officeDocument/2006/relationships" id="290" r:id="Rfab89e6524154aef"/>
    <p:sldId xmlns:r="http://schemas.openxmlformats.org/officeDocument/2006/relationships" id="291" r:id="R597eb7add2f74e3f"/>
    <p:sldId xmlns:r="http://schemas.openxmlformats.org/officeDocument/2006/relationships" id="292" r:id="Re68f4f48e4cc494f"/>
    <p:sldId xmlns:r="http://schemas.openxmlformats.org/officeDocument/2006/relationships" id="293" r:id="R1a57209283ce4022"/>
    <p:sldId xmlns:r="http://schemas.openxmlformats.org/officeDocument/2006/relationships" id="294" r:id="Re0f1397763b244f6"/>
    <p:sldId xmlns:r="http://schemas.openxmlformats.org/officeDocument/2006/relationships" id="295" r:id="R99d828c2938c47e9"/>
    <p:sldId xmlns:r="http://schemas.openxmlformats.org/officeDocument/2006/relationships" id="296" r:id="R7bfd9cd8934e4f02"/>
    <p:sldId xmlns:r="http://schemas.openxmlformats.org/officeDocument/2006/relationships" id="297" r:id="R04388ad052bc45c5"/>
    <p:sldId xmlns:r="http://schemas.openxmlformats.org/officeDocument/2006/relationships" id="298" r:id="R1bec8bf3ed1c4c26"/>
    <p:sldId xmlns:r="http://schemas.openxmlformats.org/officeDocument/2006/relationships" id="299" r:id="R182052482d0c4b58"/>
    <p:sldId xmlns:r="http://schemas.openxmlformats.org/officeDocument/2006/relationships" id="300" r:id="R8faa1d52abda45f7"/>
    <p:sldId xmlns:r="http://schemas.openxmlformats.org/officeDocument/2006/relationships" id="301" r:id="R21ff4397a8c444cb"/>
    <p:sldId xmlns:r="http://schemas.openxmlformats.org/officeDocument/2006/relationships" id="302" r:id="R19c7d5e299fd4ef5"/>
    <p:sldId xmlns:r="http://schemas.openxmlformats.org/officeDocument/2006/relationships" id="303" r:id="R5d0e07c880fb431b"/>
    <p:sldId xmlns:r="http://schemas.openxmlformats.org/officeDocument/2006/relationships" id="304" r:id="Re6a7b9baec8f43f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acecf84b5c4d7f" /><Relationship Type="http://schemas.openxmlformats.org/officeDocument/2006/relationships/slideMaster" Target="/ppt/slideMasters/slideMaster1.xml" Id="R3368d11245f54790" /><Relationship Type="http://schemas.openxmlformats.org/officeDocument/2006/relationships/notesMaster" Target="/ppt/notesMasters/notesMaster1.xml" Id="Re603f431975f48a1" /><Relationship Type="http://schemas.openxmlformats.org/officeDocument/2006/relationships/presProps" Target="/ppt/presProps.xml" Id="Rcb08c0f4a5384e09" /><Relationship Type="http://schemas.openxmlformats.org/officeDocument/2006/relationships/tableStyles" Target="/ppt/tableStyles.xml" Id="Rdb6e4d7470da4e49" /><Relationship Type="http://schemas.openxmlformats.org/officeDocument/2006/relationships/slide" Target="/ppt/slides/slide1.xml" Id="R8eb7a188350c4fe5" /><Relationship Type="http://schemas.openxmlformats.org/officeDocument/2006/relationships/slide" Target="/ppt/slides/slide2.xml" Id="Rc57e77e111b8431f" /><Relationship Type="http://schemas.openxmlformats.org/officeDocument/2006/relationships/slide" Target="/ppt/slides/slide3.xml" Id="R0e6ca9aeb4934d51" /><Relationship Type="http://schemas.openxmlformats.org/officeDocument/2006/relationships/slide" Target="/ppt/slides/slide4.xml" Id="R454c08f0167440d2" /><Relationship Type="http://schemas.openxmlformats.org/officeDocument/2006/relationships/slide" Target="/ppt/slides/slide5.xml" Id="R1926a4db29214a5d" /><Relationship Type="http://schemas.openxmlformats.org/officeDocument/2006/relationships/slide" Target="/ppt/slides/slide6.xml" Id="Rfb347b60650d46dd" /><Relationship Type="http://schemas.openxmlformats.org/officeDocument/2006/relationships/slide" Target="/ppt/slides/slide7.xml" Id="Rbc5851fc8bac4a50" /><Relationship Type="http://schemas.openxmlformats.org/officeDocument/2006/relationships/slide" Target="/ppt/slides/slide8.xml" Id="R3d0eba057eb04a49" /><Relationship Type="http://schemas.openxmlformats.org/officeDocument/2006/relationships/slide" Target="/ppt/slides/slide9.xml" Id="Re06337724a46463d" /><Relationship Type="http://schemas.openxmlformats.org/officeDocument/2006/relationships/slide" Target="/ppt/slides/slide10.xml" Id="Racc2d9c391494ecc" /><Relationship Type="http://schemas.openxmlformats.org/officeDocument/2006/relationships/slide" Target="/ppt/slides/slide11.xml" Id="R3f96fb076b7f4113" /><Relationship Type="http://schemas.openxmlformats.org/officeDocument/2006/relationships/slide" Target="/ppt/slides/slide12.xml" Id="R0444bdd4d5a549d5" /><Relationship Type="http://schemas.openxmlformats.org/officeDocument/2006/relationships/slide" Target="/ppt/slides/slide13.xml" Id="R7f01ec6b3a584667" /><Relationship Type="http://schemas.openxmlformats.org/officeDocument/2006/relationships/slide" Target="/ppt/slides/slide14.xml" Id="R30f618ce2e8445b9" /><Relationship Type="http://schemas.openxmlformats.org/officeDocument/2006/relationships/slide" Target="/ppt/slides/slide15.xml" Id="R724701c940c94980" /><Relationship Type="http://schemas.openxmlformats.org/officeDocument/2006/relationships/slide" Target="/ppt/slides/slide16.xml" Id="R8a7909429d604489" /><Relationship Type="http://schemas.openxmlformats.org/officeDocument/2006/relationships/slide" Target="/ppt/slides/slide17.xml" Id="Rcfaf6ecec3b8489f" /><Relationship Type="http://schemas.openxmlformats.org/officeDocument/2006/relationships/slide" Target="/ppt/slides/slide18.xml" Id="Rb0724670a1c347c1" /><Relationship Type="http://schemas.openxmlformats.org/officeDocument/2006/relationships/slide" Target="/ppt/slides/slide19.xml" Id="Rbc7967aba6fe4d8a" /><Relationship Type="http://schemas.openxmlformats.org/officeDocument/2006/relationships/slide" Target="/ppt/slides/slide20.xml" Id="R0ea2b02784fc4c5b" /><Relationship Type="http://schemas.openxmlformats.org/officeDocument/2006/relationships/slide" Target="/ppt/slides/slide21.xml" Id="Redeee62cb12c41aa" /><Relationship Type="http://schemas.openxmlformats.org/officeDocument/2006/relationships/slide" Target="/ppt/slides/slide22.xml" Id="R8f9e65fc92754b02" /><Relationship Type="http://schemas.openxmlformats.org/officeDocument/2006/relationships/slide" Target="/ppt/slides/slide23.xml" Id="R13fc609c9ecb43a9" /><Relationship Type="http://schemas.openxmlformats.org/officeDocument/2006/relationships/slide" Target="/ppt/slides/slide24.xml" Id="R1e835230cc4d4456" /><Relationship Type="http://schemas.openxmlformats.org/officeDocument/2006/relationships/slide" Target="/ppt/slides/slide25.xml" Id="Rc870cb8f0f7e4f86" /><Relationship Type="http://schemas.openxmlformats.org/officeDocument/2006/relationships/slide" Target="/ppt/slides/slide26.xml" Id="R974e4aa9e14f4d98" /><Relationship Type="http://schemas.openxmlformats.org/officeDocument/2006/relationships/slide" Target="/ppt/slides/slide27.xml" Id="Ra01adcb09ca44d73" /><Relationship Type="http://schemas.openxmlformats.org/officeDocument/2006/relationships/slide" Target="/ppt/slides/slide28.xml" Id="Rd50ee6dd2fe74de4" /><Relationship Type="http://schemas.openxmlformats.org/officeDocument/2006/relationships/slide" Target="/ppt/slides/slide29.xml" Id="Rf185573a527f411a" /><Relationship Type="http://schemas.openxmlformats.org/officeDocument/2006/relationships/slide" Target="/ppt/slides/slide30.xml" Id="R33affaaf4ef34aea" /><Relationship Type="http://schemas.openxmlformats.org/officeDocument/2006/relationships/slide" Target="/ppt/slides/slide31.xml" Id="Rbbaa5cfd42744cba" /><Relationship Type="http://schemas.openxmlformats.org/officeDocument/2006/relationships/slide" Target="/ppt/slides/slide32.xml" Id="R7222f70c27764d62" /><Relationship Type="http://schemas.openxmlformats.org/officeDocument/2006/relationships/slide" Target="/ppt/slides/slide33.xml" Id="Rbffdf20391694efc" /><Relationship Type="http://schemas.openxmlformats.org/officeDocument/2006/relationships/slide" Target="/ppt/slides/slide34.xml" Id="R9b941d28a540463b" /><Relationship Type="http://schemas.openxmlformats.org/officeDocument/2006/relationships/slide" Target="/ppt/slides/slide35.xml" Id="Rfab89e6524154aef" /><Relationship Type="http://schemas.openxmlformats.org/officeDocument/2006/relationships/slide" Target="/ppt/slides/slide36.xml" Id="R597eb7add2f74e3f" /><Relationship Type="http://schemas.openxmlformats.org/officeDocument/2006/relationships/slide" Target="/ppt/slides/slide37.xml" Id="Re68f4f48e4cc494f" /><Relationship Type="http://schemas.openxmlformats.org/officeDocument/2006/relationships/slide" Target="/ppt/slides/slide38.xml" Id="R1a57209283ce4022" /><Relationship Type="http://schemas.openxmlformats.org/officeDocument/2006/relationships/slide" Target="/ppt/slides/slide39.xml" Id="Re0f1397763b244f6" /><Relationship Type="http://schemas.openxmlformats.org/officeDocument/2006/relationships/slide" Target="/ppt/slides/slide40.xml" Id="R99d828c2938c47e9" /><Relationship Type="http://schemas.openxmlformats.org/officeDocument/2006/relationships/slide" Target="/ppt/slides/slide41.xml" Id="R7bfd9cd8934e4f02" /><Relationship Type="http://schemas.openxmlformats.org/officeDocument/2006/relationships/slide" Target="/ppt/slides/slide42.xml" Id="R04388ad052bc45c5" /><Relationship Type="http://schemas.openxmlformats.org/officeDocument/2006/relationships/slide" Target="/ppt/slides/slide43.xml" Id="R1bec8bf3ed1c4c26" /><Relationship Type="http://schemas.openxmlformats.org/officeDocument/2006/relationships/slide" Target="/ppt/slides/slide44.xml" Id="R182052482d0c4b58" /><Relationship Type="http://schemas.openxmlformats.org/officeDocument/2006/relationships/slide" Target="/ppt/slides/slide45.xml" Id="R8faa1d52abda45f7" /><Relationship Type="http://schemas.openxmlformats.org/officeDocument/2006/relationships/slide" Target="/ppt/slides/slide46.xml" Id="R21ff4397a8c444cb" /><Relationship Type="http://schemas.openxmlformats.org/officeDocument/2006/relationships/slide" Target="/ppt/slides/slide47.xml" Id="R19c7d5e299fd4ef5" /><Relationship Type="http://schemas.openxmlformats.org/officeDocument/2006/relationships/slide" Target="/ppt/slides/slide48.xml" Id="R5d0e07c880fb431b" /><Relationship Type="http://schemas.openxmlformats.org/officeDocument/2006/relationships/slide" Target="/ppt/slides/slide49.xml" Id="Re6a7b9baec8f43f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943e44cde02464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2a6725a43404e7a" /><Relationship Type="http://schemas.openxmlformats.org/officeDocument/2006/relationships/notesMaster" Target="/ppt/notesMasters/notesMaster1.xml" Id="Raa377677244249a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729cf0519144c19" /><Relationship Type="http://schemas.openxmlformats.org/officeDocument/2006/relationships/notesMaster" Target="/ppt/notesMasters/notesMaster1.xml" Id="Rf5a859440c5b48b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438e870440c4d56" /><Relationship Type="http://schemas.openxmlformats.org/officeDocument/2006/relationships/notesMaster" Target="/ppt/notesMasters/notesMaster1.xml" Id="R501d5e74270c4e7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26b994a54854b65" /><Relationship Type="http://schemas.openxmlformats.org/officeDocument/2006/relationships/notesMaster" Target="/ppt/notesMasters/notesMaster1.xml" Id="Rb45333d52fb343b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03f84c245a54cdf" /><Relationship Type="http://schemas.openxmlformats.org/officeDocument/2006/relationships/notesMaster" Target="/ppt/notesMasters/notesMaster1.xml" Id="Rc8fe9e6115f54f0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c64573828d14ae0" /><Relationship Type="http://schemas.openxmlformats.org/officeDocument/2006/relationships/notesMaster" Target="/ppt/notesMasters/notesMaster1.xml" Id="Rc7135b04c61d428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c5929490a4d4b51" /><Relationship Type="http://schemas.openxmlformats.org/officeDocument/2006/relationships/notesMaster" Target="/ppt/notesMasters/notesMaster1.xml" Id="R3d9c8c2a3003471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f532cd2584d405a" /><Relationship Type="http://schemas.openxmlformats.org/officeDocument/2006/relationships/notesMaster" Target="/ppt/notesMasters/notesMaster1.xml" Id="Ra838eb4b85cc474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688e566e32442c1" /><Relationship Type="http://schemas.openxmlformats.org/officeDocument/2006/relationships/notesMaster" Target="/ppt/notesMasters/notesMaster1.xml" Id="R2378893f05fa4e7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d3c0d9ae4d04cda" /><Relationship Type="http://schemas.openxmlformats.org/officeDocument/2006/relationships/notesMaster" Target="/ppt/notesMasters/notesMaster1.xml" Id="R678c5278b9164fb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f3e36da4d8a4ffd" /><Relationship Type="http://schemas.openxmlformats.org/officeDocument/2006/relationships/notesMaster" Target="/ppt/notesMasters/notesMaster1.xml" Id="R15ac276d0c6b414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a1297ae150646a3" /><Relationship Type="http://schemas.openxmlformats.org/officeDocument/2006/relationships/notesMaster" Target="/ppt/notesMasters/notesMaster1.xml" Id="Ref66d27b6a494fc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5974fd101eb430b" /><Relationship Type="http://schemas.openxmlformats.org/officeDocument/2006/relationships/notesMaster" Target="/ppt/notesMasters/notesMaster1.xml" Id="R1f78a196486a4e6f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bb86b3301024317" /><Relationship Type="http://schemas.openxmlformats.org/officeDocument/2006/relationships/notesMaster" Target="/ppt/notesMasters/notesMaster1.xml" Id="R95971e52e91341f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9e20f1562dc4282" /><Relationship Type="http://schemas.openxmlformats.org/officeDocument/2006/relationships/notesMaster" Target="/ppt/notesMasters/notesMaster1.xml" Id="Rebce8ef0b0d1419b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f734b6d69354787" /><Relationship Type="http://schemas.openxmlformats.org/officeDocument/2006/relationships/notesMaster" Target="/ppt/notesMasters/notesMaster1.xml" Id="R0717927679a347a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1965a7db417d4b86" /><Relationship Type="http://schemas.openxmlformats.org/officeDocument/2006/relationships/notesMaster" Target="/ppt/notesMasters/notesMaster1.xml" Id="R18961eebf2414435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2551515b8fe455b" /><Relationship Type="http://schemas.openxmlformats.org/officeDocument/2006/relationships/notesMaster" Target="/ppt/notesMasters/notesMaster1.xml" Id="Rf3060492857e45c3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3d816a8530da432a" /><Relationship Type="http://schemas.openxmlformats.org/officeDocument/2006/relationships/notesMaster" Target="/ppt/notesMasters/notesMaster1.xml" Id="Rad111aa4f1624f65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8b24be99700941f7" /><Relationship Type="http://schemas.openxmlformats.org/officeDocument/2006/relationships/notesMaster" Target="/ppt/notesMasters/notesMaster1.xml" Id="R60c513f79b4f408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a12992cafd6e4f62" /><Relationship Type="http://schemas.openxmlformats.org/officeDocument/2006/relationships/notesMaster" Target="/ppt/notesMasters/notesMaster1.xml" Id="Rcbe8efc8ba7444f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1505a41a7f1649c4" /><Relationship Type="http://schemas.openxmlformats.org/officeDocument/2006/relationships/notesMaster" Target="/ppt/notesMasters/notesMaster1.xml" Id="R3415d603daec40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aa6423c70374c5d" /><Relationship Type="http://schemas.openxmlformats.org/officeDocument/2006/relationships/notesMaster" Target="/ppt/notesMasters/notesMaster1.xml" Id="R3fcca069715f4ef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6255e484d2084d16" /><Relationship Type="http://schemas.openxmlformats.org/officeDocument/2006/relationships/notesMaster" Target="/ppt/notesMasters/notesMaster1.xml" Id="Rcd58fae9c0224f05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64be84b70c93460b" /><Relationship Type="http://schemas.openxmlformats.org/officeDocument/2006/relationships/notesMaster" Target="/ppt/notesMasters/notesMaster1.xml" Id="R63f037c055e54f91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5bf3b4cbce6e4f6f" /><Relationship Type="http://schemas.openxmlformats.org/officeDocument/2006/relationships/notesMaster" Target="/ppt/notesMasters/notesMaster1.xml" Id="R343c16dfcefa4ae0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571a277dcfaf4936" /><Relationship Type="http://schemas.openxmlformats.org/officeDocument/2006/relationships/notesMaster" Target="/ppt/notesMasters/notesMaster1.xml" Id="R866342dd7fa343c3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058412561b3248af" /><Relationship Type="http://schemas.openxmlformats.org/officeDocument/2006/relationships/notesMaster" Target="/ppt/notesMasters/notesMaster1.xml" Id="Raab5ea5d59b44498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9bfdd8138b884a46" /><Relationship Type="http://schemas.openxmlformats.org/officeDocument/2006/relationships/notesMaster" Target="/ppt/notesMasters/notesMaster1.xml" Id="Ref5ed4328b11468b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4ef01beaaff54d94" /><Relationship Type="http://schemas.openxmlformats.org/officeDocument/2006/relationships/notesMaster" Target="/ppt/notesMasters/notesMaster1.xml" Id="Rc40701083cb846cc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b7d5195fa1f745a1" /><Relationship Type="http://schemas.openxmlformats.org/officeDocument/2006/relationships/notesMaster" Target="/ppt/notesMasters/notesMaster1.xml" Id="Rec14325ffe214119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2903e80f10fa4c01" /><Relationship Type="http://schemas.openxmlformats.org/officeDocument/2006/relationships/notesMaster" Target="/ppt/notesMasters/notesMaster1.xml" Id="R65d8121657754862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e5c4bde1b45244a4" /><Relationship Type="http://schemas.openxmlformats.org/officeDocument/2006/relationships/notesMaster" Target="/ppt/notesMasters/notesMaster1.xml" Id="R06c3b69d143243c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a81a91e6a794308" /><Relationship Type="http://schemas.openxmlformats.org/officeDocument/2006/relationships/notesMaster" Target="/ppt/notesMasters/notesMaster1.xml" Id="Rb5c578286e814421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fffe48bcad0e41b9" /><Relationship Type="http://schemas.openxmlformats.org/officeDocument/2006/relationships/notesMaster" Target="/ppt/notesMasters/notesMaster1.xml" Id="R1cf68c3299e14c1c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c6ace53e27de4547" /><Relationship Type="http://schemas.openxmlformats.org/officeDocument/2006/relationships/notesMaster" Target="/ppt/notesMasters/notesMaster1.xml" Id="Rd210f3a19d404374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0e5540eedb604f9f" /><Relationship Type="http://schemas.openxmlformats.org/officeDocument/2006/relationships/notesMaster" Target="/ppt/notesMasters/notesMaster1.xml" Id="Rfb719c8349884b84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9cdf7ecbbe1f4aa4" /><Relationship Type="http://schemas.openxmlformats.org/officeDocument/2006/relationships/notesMaster" Target="/ppt/notesMasters/notesMaster1.xml" Id="R0b31cbd544174588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a289e85cc6fe4f42" /><Relationship Type="http://schemas.openxmlformats.org/officeDocument/2006/relationships/notesMaster" Target="/ppt/notesMasters/notesMaster1.xml" Id="Rea7859f17b5d43bd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bb4bac6a4a9f4a03" /><Relationship Type="http://schemas.openxmlformats.org/officeDocument/2006/relationships/notesMaster" Target="/ppt/notesMasters/notesMaster1.xml" Id="Rd5bf9b094d984390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c95e754ac47c42f9" /><Relationship Type="http://schemas.openxmlformats.org/officeDocument/2006/relationships/notesMaster" Target="/ppt/notesMasters/notesMaster1.xml" Id="R0fe07658116247a6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ef0304ab6aa246c5" /><Relationship Type="http://schemas.openxmlformats.org/officeDocument/2006/relationships/notesMaster" Target="/ppt/notesMasters/notesMaster1.xml" Id="R4cf560140da4483c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fae7dc85495540cc" /><Relationship Type="http://schemas.openxmlformats.org/officeDocument/2006/relationships/notesMaster" Target="/ppt/notesMasters/notesMaster1.xml" Id="R6ddb5833bec24555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9d4d6f03f2e941b0" /><Relationship Type="http://schemas.openxmlformats.org/officeDocument/2006/relationships/notesMaster" Target="/ppt/notesMasters/notesMaster1.xml" Id="R42c3da6ea37743a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c822ca9a314497e" /><Relationship Type="http://schemas.openxmlformats.org/officeDocument/2006/relationships/notesMaster" Target="/ppt/notesMasters/notesMaster1.xml" Id="Rb3f76477adbc4cd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3572a0e367c4565" /><Relationship Type="http://schemas.openxmlformats.org/officeDocument/2006/relationships/notesMaster" Target="/ppt/notesMasters/notesMaster1.xml" Id="Rb56a55eef897402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53fcc8e124446aa" /><Relationship Type="http://schemas.openxmlformats.org/officeDocument/2006/relationships/notesMaster" Target="/ppt/notesMasters/notesMaster1.xml" Id="Re477ebe447e94c2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2a4d83ff5b04773" /><Relationship Type="http://schemas.openxmlformats.org/officeDocument/2006/relationships/notesMaster" Target="/ppt/notesMasters/notesMaster1.xml" Id="R1d0f73f285064ab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e611b8140334c6b" /><Relationship Type="http://schemas.openxmlformats.org/officeDocument/2006/relationships/notesMaster" Target="/ppt/notesMasters/notesMaster1.xml" Id="R63ae02e5863d44d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https://v1.church/ - official V1 logo, live coral color, typography and photography reference.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NASA Space Launch System: https://www.nasa.gov/reference/space-launch-system/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Gallup: https://www.gallup.com/workplace/712895/leaders-improve-employee-engagement-company-culture.aspx</a:t>
            </a:r>
          </a:p>
          <a:p xmlns:a="http://schemas.openxmlformats.org/drawingml/2006/main">
            <a:r>
              <a:t>- Center for Creative Leadership: https://www.ccl.org/leadership-solutions/leadership-topics/self-awareness-training-leadership/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SLS Founder-approved framework,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SLS Founder-approved framework,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SLS Founder-approved framework,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SLS Founder-approved framework,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SLS Founder-approved framework,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SLS Founder-approved framework,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https://v1.church/ - V1 photography.</a:t>
            </a:r>
          </a:p>
          <a:p xmlns:a="http://schemas.openxmlformats.org/drawingml/2006/main">
            <a:r>
              <a:t>- /Users/mikesignorelli/Downloads/V1 Church Global Regional Shepherding Model.pdf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Founder-supplied V1 internal observation, August 2026.</a:t>
            </a:r>
          </a:p>
          <a:p xmlns:a="http://schemas.openxmlformats.org/drawingml/2006/main">
            <a:r>
              <a:t>- Pew online religious services: https://www.pewresearch.org/religion/2023/06/02/online-religious-services-appeal-to-many-americans-but-going-in-person-remains-more-popular/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/Users/mikesignorelli/Downloads/V1 Church Global Regional Shepherding Model.pdf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Pew online religious services: https://www.pewresearch.org/religion/2023/06/02/online-religious-services-appeal-to-many-americans-but-going-in-person-remains-more-popular/</a:t>
            </a:r>
          </a:p>
          <a:p xmlns:a="http://schemas.openxmlformats.org/drawingml/2006/main">
            <a:r>
              <a:t>- Barna church technology and mission: https://www.barna.com/research/church-technology-mission/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https://v1.church/ - V1 photography.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Founder-approved Annual Healthy Rhythm,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Founder-supplied V1 internal historical observation,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Hartford Institute Megachurch Resurgence 2026: https://hirr.hartfordinternational.edu/wp-content/uploads/2026/06/Megachurch-Resurgence.pdf</a:t>
            </a:r>
          </a:p>
          <a:p xmlns:a="http://schemas.openxmlformats.org/drawingml/2006/main">
            <a:r>
              <a:t>- Pew reasons for attending: https://www.pewresearch.org/religion/2018/08/01/why-americans-go-to-religious-services/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/Users/mikesignorelli/Downloads/05 — Staff Handbook and HR Policies/V1 Church Staff Handbook 2024.pdf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BLS multiple jobholders: https://www.bls.gov/cps/cpsaat36.htm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https://v1.church/ - V1 photography.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https://v1.church/ - V1 photography.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Census 2025: https://www.census.gov/newsroom/press-releases/2025/families-and-living-arrangements.html</a:t>
            </a:r>
          </a:p>
          <a:p xmlns:a="http://schemas.openxmlformats.org/drawingml/2006/main">
            <a:r>
              <a:t>- Pew marriage and dating: https://www.pewresearch.org/short-reads/2024/02/08/for-valentines-day-facts-about-marriage-and-dating-in-the-us/</a:t>
            </a:r>
          </a:p>
          <a:p xmlns:a="http://schemas.openxmlformats.org/drawingml/2006/main">
            <a:r>
              <a:t>- HHS social connection: https://www.hhs.gov/surgeongeneral/reports-and-publications/connection/index.html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Census 2025: https://www.census.gov/newsroom/press-releases/2025/families-and-living-arrangements.html</a:t>
            </a:r>
          </a:p>
          <a:p xmlns:a="http://schemas.openxmlformats.org/drawingml/2006/main">
            <a:r>
              <a:t>- HHS social connection: https://www.hhs.gov/surgeongeneral/reports-and-publications/connection/index.html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NASA Space Launch System</a:t>
            </a:r>
          </a:p>
          <a:p xmlns:a="http://schemas.openxmlformats.org/drawingml/2006/main">
            <a:r>
              <a:t>nasa.gov/reference/space-launch-system</a:t>
            </a:r>
          </a:p>
          <a:p xmlns:a="http://schemas.openxmlformats.org/drawingml/2006/main">
            <a:r>
              <a:t>- Gallup - individualized employee development</a:t>
            </a:r>
          </a:p>
          <a:p xmlns:a="http://schemas.openxmlformats.org/drawingml/2006/main">
            <a:r>
              <a:t>gallup.com/workplace/712895</a:t>
            </a:r>
          </a:p>
          <a:p xmlns:a="http://schemas.openxmlformats.org/drawingml/2006/main">
            <a:r>
              <a:t>- Center for Creative Leadership - self-awareness</a:t>
            </a:r>
          </a:p>
          <a:p xmlns:a="http://schemas.openxmlformats.org/drawingml/2006/main">
            <a:r>
              <a:t>ccl.org/leadership-solutions</a:t>
            </a:r>
          </a:p>
          <a:p xmlns:a="http://schemas.openxmlformats.org/drawingml/2006/main">
            <a:r>
              <a:t>- Pew - online religious services</a:t>
            </a:r>
          </a:p>
          <a:p xmlns:a="http://schemas.openxmlformats.org/drawingml/2006/main">
            <a:r>
              <a:t>pewresearch.org/religion/2023/06/02</a:t>
            </a:r>
          </a:p>
          <a:p xmlns:a="http://schemas.openxmlformats.org/drawingml/2006/main">
            <a:r>
              <a:t>- Barna - church technology and mission</a:t>
            </a:r>
          </a:p>
          <a:p xmlns:a="http://schemas.openxmlformats.org/drawingml/2006/main">
            <a:r>
              <a:t>barna.com/research/church-technology-mission</a:t>
            </a:r>
          </a:p>
          <a:p xmlns:a="http://schemas.openxmlformats.org/drawingml/2006/main">
            <a:r>
              <a:t>- Hartford Institute - Megachurch Resurgence 2026</a:t>
            </a:r>
          </a:p>
          <a:p xmlns:a="http://schemas.openxmlformats.org/drawingml/2006/main">
            <a:r>
              <a:t>hirr.hartfordinternational.edu</a:t>
            </a:r>
          </a:p>
          <a:p xmlns:a="http://schemas.openxmlformats.org/drawingml/2006/main">
            <a:r>
              <a:t>- Pew - why Americans attend services</a:t>
            </a:r>
          </a:p>
          <a:p xmlns:a="http://schemas.openxmlformats.org/drawingml/2006/main">
            <a:r>
              <a:t>pewresearch.org/religion/2018/08/01</a:t>
            </a:r>
          </a:p>
          <a:p xmlns:a="http://schemas.openxmlformats.org/drawingml/2006/main">
            <a:r>
              <a:t>- BLS - multiple jobholders, 2025</a:t>
            </a:r>
          </a:p>
          <a:p xmlns:a="http://schemas.openxmlformats.org/drawingml/2006/main">
            <a:r>
              <a:t>bls.gov/cps/cpsaat36.htm</a:t>
            </a:r>
          </a:p>
          <a:p xmlns:a="http://schemas.openxmlformats.org/drawingml/2006/main">
            <a:r>
              <a:t>- Census - Families and Living Arrangements, 2025</a:t>
            </a:r>
          </a:p>
          <a:p xmlns:a="http://schemas.openxmlformats.org/drawingml/2006/main">
            <a:r>
              <a:t>census.gov/newsroom/press-releases/2025</a:t>
            </a:r>
          </a:p>
          <a:p xmlns:a="http://schemas.openxmlformats.org/drawingml/2006/main">
            <a:r>
              <a:t>- HHS - Social Connection Advisory</a:t>
            </a:r>
          </a:p>
          <a:p xmlns:a="http://schemas.openxmlformats.org/drawingml/2006/main">
            <a:r>
              <a:t>hhs.gov/surgeongeneral/reports-and-publications/connection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/Users/mikesignorelli/Desktop/V1OSX/Structure for VI.pdf</a:t>
            </a:r>
          </a:p>
          <a:p xmlns:a="http://schemas.openxmlformats.org/drawingml/2006/main">
            <a:r>
              <a:t>- /Users/mikesignorelli/Downloads/V1_Church_Staff_by_Department.pdf</a:t>
            </a:r>
          </a:p>
          <a:p xmlns:a="http://schemas.openxmlformats.org/drawingml/2006/main">
            <a:r>
              <a:t>- /Users/mikesignorelli/Downloads/V1 Church Global Regional Shepherding Model.pdf</a:t>
            </a:r>
          </a:p>
          <a:p xmlns:a="http://schemas.openxmlformats.org/drawingml/2006/main">
            <a:r>
              <a:t>- /Users/mikesignorelli/Downloads/05 — Staff Handbook and HR Policies/V1 Church Staff Handbook 2024.pdf</a:t>
            </a:r>
          </a:p>
          <a:p xmlns:a="http://schemas.openxmlformats.org/drawingml/2006/main">
            <a:r>
              <a:t>- https://v1.church/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/Users/mikesignorelli/Desktop/V1OSX/Structure for VI.pdf</a:t>
            </a:r>
          </a:p>
          <a:p xmlns:a="http://schemas.openxmlformats.org/drawingml/2006/main">
            <a:r>
              <a:t>- /Users/mikesignorelli/Downloads/V1_Church_Staff_by_Department.pdf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V1OSX Founder-approved operating direction,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/Users/mikesignorelli/Desktop/V1OSX/Structure for VI.pdf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7eef2bf27441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10344edf8a489c" /><Relationship Type="http://schemas.openxmlformats.org/officeDocument/2006/relationships/slideLayout" Target="/ppt/slideLayouts/slideLayout1.xml" Id="Rfb779d79e9f847e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79d79e9f847e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6db81377486d" /><Relationship Type="http://schemas.openxmlformats.org/officeDocument/2006/relationships/image" Target="/ppt/media/image.png" Id="Re99358784e334b3a" /><Relationship Type="http://schemas.openxmlformats.org/officeDocument/2006/relationships/image" Target="/ppt/media/image2.png" Id="Rff72c049754f40f5" /><Relationship Type="http://schemas.openxmlformats.org/officeDocument/2006/relationships/notesSlide" Target="/ppt/notesSlides/notesSlide1.xml" Id="Re1c324cec92f475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e91ff9b7146cc" /><Relationship Type="http://schemas.openxmlformats.org/officeDocument/2006/relationships/image" Target="/ppt/media/image5.png" Id="Rece1bd38f25f4a08" /><Relationship Type="http://schemas.openxmlformats.org/officeDocument/2006/relationships/notesSlide" Target="/ppt/notesSlides/notesSlide10.xml" Id="R9fca252844d143d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0dfaef294380" /><Relationship Type="http://schemas.openxmlformats.org/officeDocument/2006/relationships/notesSlide" Target="/ppt/notesSlides/notesSlide11.xml" Id="R3a95e4b63be3481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f7903bb8484a" /><Relationship Type="http://schemas.openxmlformats.org/officeDocument/2006/relationships/notesSlide" Target="/ppt/notesSlides/notesSlide12.xml" Id="R886af88338ed499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a97a655ac4b5e" /><Relationship Type="http://schemas.openxmlformats.org/officeDocument/2006/relationships/notesSlide" Target="/ppt/notesSlides/notesSlide13.xml" Id="R185de59df7e44d9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fef8b2b8d49a9" /><Relationship Type="http://schemas.openxmlformats.org/officeDocument/2006/relationships/notesSlide" Target="/ppt/notesSlides/notesSlide14.xml" Id="Rbfd71304d6ec43e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6dd4d6564138" /><Relationship Type="http://schemas.openxmlformats.org/officeDocument/2006/relationships/notesSlide" Target="/ppt/notesSlides/notesSlide15.xml" Id="R8371ff38427e412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36d5abcb4599" /><Relationship Type="http://schemas.openxmlformats.org/officeDocument/2006/relationships/notesSlide" Target="/ppt/notesSlides/notesSlide16.xml" Id="R9fa07a2cc7d04de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77d7e0bb447d" /><Relationship Type="http://schemas.openxmlformats.org/officeDocument/2006/relationships/notesSlide" Target="/ppt/notesSlides/notesSlide17.xml" Id="R21eb24b1d5da4eb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67acdc8f4971" /><Relationship Type="http://schemas.openxmlformats.org/officeDocument/2006/relationships/image" Target="/ppt/media/image.jpeg" Id="Rca8f6e986a2d468c" /><Relationship Type="http://schemas.openxmlformats.org/officeDocument/2006/relationships/notesSlide" Target="/ppt/notesSlides/notesSlide18.xml" Id="R5c12ce76c878434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eb97de414055" /><Relationship Type="http://schemas.openxmlformats.org/officeDocument/2006/relationships/notesSlide" Target="/ppt/notesSlides/notesSlide19.xml" Id="Re12397740b0b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43477ec7c4a3b" /><Relationship Type="http://schemas.openxmlformats.org/officeDocument/2006/relationships/notesSlide" Target="/ppt/notesSlides/notesSlide2.xml" Id="R0d9bb1581932419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bca94d4f24846" /><Relationship Type="http://schemas.openxmlformats.org/officeDocument/2006/relationships/notesSlide" Target="/ppt/notesSlides/notesSlide20.xml" Id="Rade9b561539b4265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757df7a7414f" /><Relationship Type="http://schemas.openxmlformats.org/officeDocument/2006/relationships/notesSlide" Target="/ppt/notesSlides/notesSlide21.xml" Id="Rffdd80b2244d406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41a35b20f4167" /><Relationship Type="http://schemas.openxmlformats.org/officeDocument/2006/relationships/image" Target="/ppt/media/image2.jpeg" Id="R8056784441e54b90" /><Relationship Type="http://schemas.openxmlformats.org/officeDocument/2006/relationships/notesSlide" Target="/ppt/notesSlides/notesSlide22.xml" Id="R045487f4ccdb415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4c206da542df" /><Relationship Type="http://schemas.openxmlformats.org/officeDocument/2006/relationships/notesSlide" Target="/ppt/notesSlides/notesSlide23.xml" Id="R3820961ed8064cf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cd431630c4a55" /><Relationship Type="http://schemas.openxmlformats.org/officeDocument/2006/relationships/notesSlide" Target="/ppt/notesSlides/notesSlide24.xml" Id="R53ba228b9e8a4fb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61ee73c5b41e1" /><Relationship Type="http://schemas.openxmlformats.org/officeDocument/2006/relationships/notesSlide" Target="/ppt/notesSlides/notesSlide25.xml" Id="Rb3a141f22fbe4bad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cb0ec0ad14ae2" /><Relationship Type="http://schemas.openxmlformats.org/officeDocument/2006/relationships/notesSlide" Target="/ppt/notesSlides/notesSlide26.xml" Id="Rc6baa45977174859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9f7c3c9d4de9" /><Relationship Type="http://schemas.openxmlformats.org/officeDocument/2006/relationships/image" Target="/ppt/media/image6.png" Id="Rb05e3e64426e4bef" /><Relationship Type="http://schemas.openxmlformats.org/officeDocument/2006/relationships/notesSlide" Target="/ppt/notesSlides/notesSlide27.xml" Id="R891bafb28abd4133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0b1a530eb4b81" /><Relationship Type="http://schemas.openxmlformats.org/officeDocument/2006/relationships/notesSlide" Target="/ppt/notesSlides/notesSlide28.xml" Id="Ra4d8f4c596b0464b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3b6d8e994a49" /><Relationship Type="http://schemas.openxmlformats.org/officeDocument/2006/relationships/notesSlide" Target="/ppt/notesSlides/notesSlide29.xml" Id="R632a7f1f5c7f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753a880df4ef9" /><Relationship Type="http://schemas.openxmlformats.org/officeDocument/2006/relationships/notesSlide" Target="/ppt/notesSlides/notesSlide3.xml" Id="R400df8ff823e4db7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46f6e90d402a" /><Relationship Type="http://schemas.openxmlformats.org/officeDocument/2006/relationships/image" Target="/ppt/media/image7.png" Id="Reea88ad39fae417f" /><Relationship Type="http://schemas.openxmlformats.org/officeDocument/2006/relationships/notesSlide" Target="/ppt/notesSlides/notesSlide30.xml" Id="Rcc6a2fd0ff8b42b0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98f1383b940bb" /><Relationship Type="http://schemas.openxmlformats.org/officeDocument/2006/relationships/notesSlide" Target="/ppt/notesSlides/notesSlide31.xml" Id="Rebe48b6e6e3e422f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74d27a604f50" /><Relationship Type="http://schemas.openxmlformats.org/officeDocument/2006/relationships/image" Target="/ppt/media/image8.png" Id="Rc6db21aa37c4408f" /><Relationship Type="http://schemas.openxmlformats.org/officeDocument/2006/relationships/notesSlide" Target="/ppt/notesSlides/notesSlide32.xml" Id="Ra185f98abb874d47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5a879e9e243b0" /><Relationship Type="http://schemas.openxmlformats.org/officeDocument/2006/relationships/notesSlide" Target="/ppt/notesSlides/notesSlide33.xml" Id="R18f3362be4844329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ee8d63cd47ca" /><Relationship Type="http://schemas.openxmlformats.org/officeDocument/2006/relationships/notesSlide" Target="/ppt/notesSlides/notesSlide34.xml" Id="R5988ddbf943a448d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943ae6424392" /><Relationship Type="http://schemas.openxmlformats.org/officeDocument/2006/relationships/notesSlide" Target="/ppt/notesSlides/notesSlide35.xml" Id="R52e2a8bd7f3c4955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745071d6e48f6" /><Relationship Type="http://schemas.openxmlformats.org/officeDocument/2006/relationships/image" Target="/ppt/media/image3.jpeg" Id="R4f6a25eb84b64169" /><Relationship Type="http://schemas.openxmlformats.org/officeDocument/2006/relationships/notesSlide" Target="/ppt/notesSlides/notesSlide36.xml" Id="R0405cb7256cb4dfd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5c8384ee4c3e" /><Relationship Type="http://schemas.openxmlformats.org/officeDocument/2006/relationships/notesSlide" Target="/ppt/notesSlides/notesSlide37.xml" Id="R8e40398913b94e7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8141199f4721" /><Relationship Type="http://schemas.openxmlformats.org/officeDocument/2006/relationships/notesSlide" Target="/ppt/notesSlides/notesSlide38.xml" Id="Rd7fc2aa7aa2e475b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8285756ec4f26" /><Relationship Type="http://schemas.openxmlformats.org/officeDocument/2006/relationships/image" Target="/ppt/media/image9.png" Id="Rbaa110278f854e79" /><Relationship Type="http://schemas.openxmlformats.org/officeDocument/2006/relationships/notesSlide" Target="/ppt/notesSlides/notesSlide39.xml" Id="R0d112183d25d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9d9aea2b48fe" /><Relationship Type="http://schemas.openxmlformats.org/officeDocument/2006/relationships/image" Target="/ppt/media/image3.png" Id="R98c573fcc05c4693" /><Relationship Type="http://schemas.openxmlformats.org/officeDocument/2006/relationships/notesSlide" Target="/ppt/notesSlides/notesSlide4.xml" Id="Rc648f4f814b24628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8c8f002d4e40" /><Relationship Type="http://schemas.openxmlformats.org/officeDocument/2006/relationships/notesSlide" Target="/ppt/notesSlides/notesSlide40.xml" Id="R9b76175fdd034085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f021debc641cc" /><Relationship Type="http://schemas.openxmlformats.org/officeDocument/2006/relationships/image" Target="/ppt/media/image4.jpeg" Id="R10d7cb02ea4145b0" /><Relationship Type="http://schemas.openxmlformats.org/officeDocument/2006/relationships/notesSlide" Target="/ppt/notesSlides/notesSlide41.xml" Id="Ra8f15f76774a43fd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a941d2cb45ec" /><Relationship Type="http://schemas.openxmlformats.org/officeDocument/2006/relationships/notesSlide" Target="/ppt/notesSlides/notesSlide42.xml" Id="R100cc37f22424501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81681b2484b58" /><Relationship Type="http://schemas.openxmlformats.org/officeDocument/2006/relationships/notesSlide" Target="/ppt/notesSlides/notesSlide43.xml" Id="R825ba845738045e8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78d848f841d9" /><Relationship Type="http://schemas.openxmlformats.org/officeDocument/2006/relationships/notesSlide" Target="/ppt/notesSlides/notesSlide44.xml" Id="Rc74318ebe1ed41ca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983701234128" /><Relationship Type="http://schemas.openxmlformats.org/officeDocument/2006/relationships/notesSlide" Target="/ppt/notesSlides/notesSlide45.xml" Id="Rf78f1b40eee343e3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ec628e7043e2" /><Relationship Type="http://schemas.openxmlformats.org/officeDocument/2006/relationships/notesSlide" Target="/ppt/notesSlides/notesSlide46.xml" Id="R189ccf757dc34460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1629e0f94f2f" /><Relationship Type="http://schemas.openxmlformats.org/officeDocument/2006/relationships/image" Target="/ppt/media/image10.png" Id="R358947b4d86e43fc" /><Relationship Type="http://schemas.openxmlformats.org/officeDocument/2006/relationships/notesSlide" Target="/ppt/notesSlides/notesSlide47.xml" Id="Reecfae463e5649de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476679b084d13" /><Relationship Type="http://schemas.openxmlformats.org/officeDocument/2006/relationships/notesSlide" Target="/ppt/notesSlides/notesSlide48.xml" Id="Ra0383ba1138441fe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71f1f978485f" /><Relationship Type="http://schemas.openxmlformats.org/officeDocument/2006/relationships/notesSlide" Target="/ppt/notesSlides/notesSlide49.xml" Id="R623045ba5c77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80705f748425a" /><Relationship Type="http://schemas.openxmlformats.org/officeDocument/2006/relationships/notesSlide" Target="/ppt/notesSlides/notesSlide5.xml" Id="R0087d0cc053c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131ec7bb4209" /><Relationship Type="http://schemas.openxmlformats.org/officeDocument/2006/relationships/image" Target="/ppt/media/image4.png" Id="R61d68312d0904e2d" /><Relationship Type="http://schemas.openxmlformats.org/officeDocument/2006/relationships/notesSlide" Target="/ppt/notesSlides/notesSlide6.xml" Id="Rd2dc066f9737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f21aa263434d" /><Relationship Type="http://schemas.openxmlformats.org/officeDocument/2006/relationships/notesSlide" Target="/ppt/notesSlides/notesSlide7.xml" Id="Rbe582b0e83414bb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3be94c7b4488" /><Relationship Type="http://schemas.openxmlformats.org/officeDocument/2006/relationships/notesSlide" Target="/ppt/notesSlides/notesSlide8.xml" Id="Rb4472985a7fe41c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e7c356564d17" /><Relationship Type="http://schemas.openxmlformats.org/officeDocument/2006/relationships/notesSlide" Target="/ppt/notesSlides/notesSlide9.xml" Id="R149e40fe4abe463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9358784e334b3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72c049754f40f5"/>
          <a:stretch xmlns:a="http://schemas.openxmlformats.org/drawingml/2006/main"/>
        </p:blipFill>
        <p:spPr>
          <a:xfrm xmlns:a="http://schemas.openxmlformats.org/drawingml/2006/main">
            <a:off x="704850" y="460121"/>
            <a:ext cx="2190750" cy="432308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04F9A7-9228-479F-B142-ADB922CF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33550"/>
            <a:ext cx="666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0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70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08421D-992A-4D17-A123-185AD9709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29908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V1 OPERATING SYSTEM TEN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208D78-7085-4A47-B5C5-7B01077A0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876675"/>
            <a:ext cx="6286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1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31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The operating system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1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31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beneath the revival.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953047-2B0E-4716-861B-88E6AAD3E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076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STAFF VISION + OPERATING BLUEPRINT</a:t>
            </a:r>
          </a:p>
        </p:txBody>
      </p:sp>
    </p:spTree>
    <p:extLst>
      <p:ext uri="{BB962C8B-B14F-4D97-AF65-F5344CB8AC3E}">
        <p14:creationId xmlns:p14="http://schemas.microsoft.com/office/powerpoint/2010/main" val="4722908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e1bd38f25f4a0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B98F3B-DF14-4938-8D96-4D58581BF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E044F4-F4B2-4276-8435-B99F47C3A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52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745FC0-A372-467F-AA94-59139D039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81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1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The Signorelli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Leadership 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455FBD-A33E-4831-9CC8-3C82346A3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2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Built to launch the whole person toward their destination.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5A13B7-A0BA-40FF-84CE-2A897D16E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62675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 OPERATING SYSTEM TEN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3BC851-94A4-440A-A1F6-039B37839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626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858E0F-29F1-4CC4-B5D0-933F01BD3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NASA'S SPACE LAUNCH SYSTEM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2A1C0C-D12F-42A2-B172-4C3839B47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6000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The only rocket that can send Orion, four astronauts and large cargo directly to the Moon in a single launch.</a:t>
            </a:r>
          </a:p>
        </p:txBody>
      </p:sp>
    </p:spTree>
    <p:extLst>
      <p:ext uri="{BB962C8B-B14F-4D97-AF65-F5344CB8AC3E}">
        <p14:creationId xmlns:p14="http://schemas.microsoft.com/office/powerpoint/2010/main" val="107743176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3EC84A7-EC1A-4EB2-8E03-91B6E7407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02 / SLS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654710-52B7-40D6-BDDD-EBE0A7990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0ED30B-4A15-49B5-A4B8-B53E6CD98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NOT TWELVE MONTHLY LESSONS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4BB331-5787-45B1-B371-23C996220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9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9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A four-stage transformation launch.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BED368-9FFE-4341-8081-9B7559065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66850" y="3752850"/>
            <a:ext cx="9239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67676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A6C4BA-46CB-4CFC-A96D-51143089F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5280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19050">
            <a:solidFill>
              <a:srgbClr val="F2824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04218D-6F7E-45C3-BF0C-C2E7C838B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0997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A19754-13EC-4699-A166-3C4BCA519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958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REVEAL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4C618F-D5D1-4CD9-88E3-D1F32983D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339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See what is true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3F889B-2CF4-4BF5-8843-E77CB6CB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35280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024"/>
          </a:solidFill>
          <a:ln xmlns:a="http://schemas.openxmlformats.org/drawingml/2006/main" w="19050">
            <a:solidFill>
              <a:srgbClr val="67676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687AA8-3C1F-43C5-A1C7-FF1B1127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60997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7EB2A1-9BCD-49BE-BBCF-B1A2F8312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4958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REGULATE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A001E0-AE36-48F2-99EF-B1F0F6DDC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9339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Lead the inner world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F37C3C-A4BB-4964-839B-34BEB395F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35280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024"/>
          </a:solidFill>
          <a:ln xmlns:a="http://schemas.openxmlformats.org/drawingml/2006/main" w="19050">
            <a:solidFill>
              <a:srgbClr val="67676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6E4B1D-01A0-4D1E-996B-7487DC2BA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60997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CFCD4B-E41E-49CE-ADE5-83E400158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958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REBUILD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03716E-D50E-4B49-BE53-F0D8204D6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9339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Operate with clarity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108EC1-44D8-455E-B601-19678D9B2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352800"/>
            <a:ext cx="800100" cy="800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2024"/>
          </a:solidFill>
          <a:ln xmlns:a="http://schemas.openxmlformats.org/drawingml/2006/main" w="19050">
            <a:solidFill>
              <a:srgbClr val="67676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740E1E-1261-45D1-808A-F9EC6AA1D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60997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B67DD16-C7E3-4CE8-870C-4D350682D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495800"/>
            <a:ext cx="2019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REPRODUCE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1CEAB6-493E-429D-BE9C-AAD58FE5E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933950"/>
            <a:ext cx="2133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Multiply capacity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EBE8F9-8FFB-4759-BC04-E3614C022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15025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REVEAL  &gt;  REGULATE  &gt;  REBUILD  &gt;  REPRODUCE</a:t>
            </a:r>
          </a:p>
        </p:txBody>
      </p:sp>
    </p:spTree>
    <p:extLst>
      <p:ext uri="{BB962C8B-B14F-4D97-AF65-F5344CB8AC3E}">
        <p14:creationId xmlns:p14="http://schemas.microsoft.com/office/powerpoint/2010/main" val="76281286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E012691-6744-4EBB-8B48-12DC47D32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02 / SLS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53715A-C7EB-410F-9B4F-F0A56E735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42ABFB-5E36-447E-8CF4-DF034E3F3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95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F3498E-B1DA-4D49-89B4-D39DA9180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7239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Reveal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9E977C-D0EA-4660-B4B0-8DB925C68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754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“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40279B-01C3-4698-B0B6-CCD5F6BC2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I understand how I am wired, where I am strong, and what is currently limiting me.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5FD610-1F88-4702-B000-2199987BE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2861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FEB114-7D9F-4A53-A6B7-C9597E969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1B984B-A987-4851-99D7-E67A00E20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SLS Leadership MRI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052F78-2412-4E1E-9A8B-CDE8AF3AB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15B523-BBA5-48F4-AE3F-2E0DE4546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Personal-history interview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5BBB6C-800C-4058-81AC-79B3A6C4E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B4859F-DAF8-48E9-9F18-45A71883D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Strengths analysis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689392-C136-4629-A35E-05ABEE9C9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1C5C82-6744-460C-994F-E6E438161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Pressure + derailer profile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400672-646F-4C09-ADC5-CFD8C83BF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CBABAF-2B53-4025-A30E-5F4AA6268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Spiritual + emotional health scan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C346E6-D6A6-4264-91A1-56B1DB047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03C5B7-B0A0-44CA-A7FF-040BC7EC2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Role-effectiveness review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07870F-1E85-4D2B-998A-7DA2E91BB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62C096-377A-40CF-B0F0-5CD893809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360 input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CC4678-38B9-4A0E-A7F0-CDB22C9EA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514051-F62D-4942-8EA5-560AA911B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90-minute debrief + annual breakthrough</a:t>
            </a:r>
          </a:p>
        </p:txBody>
      </p:sp>
    </p:spTree>
    <p:extLst>
      <p:ext uri="{BB962C8B-B14F-4D97-AF65-F5344CB8AC3E}">
        <p14:creationId xmlns:p14="http://schemas.microsoft.com/office/powerpoint/2010/main" val="158549591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F9E3467-CA2D-4CCC-9B5D-1AA602505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02 / SLS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1DDFC1-DA4A-4B16-844F-4BF8338B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E027D7-9065-405E-93AA-6665D851E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95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642C8F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642C8F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894107-E31C-4883-8DE2-429431CFE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7239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Regulate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81130A-9C27-47AA-9A67-09E0CB424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754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“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9DD1D1-7821-412B-8651-593502EC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I can lead my inner world rather than being unconsciously driven by 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159037-EC95-4A0F-8AD1-D32898171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2861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140156-82A0-4632-8026-487FBC12A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F15AC5-2075-4410-BAE0-23B2648CA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Emotional activation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1EAE33-D8BE-4DD7-BD8E-2D5870C0D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625CA9-4628-43CD-B7C4-72780C897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Offense, fear + shame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F86D5E-349F-43A1-8CDF-4F95777D1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7BD4C7-C6CE-42EF-9B79-2DB68BE20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Nervous-system awareness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D7C6F1-B0F9-47FF-B80F-F76886CC0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0E05E1-764A-469E-B557-269A708E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Thought patterns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F9F8C60-8FBA-4F5C-9376-416FF6C63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BA8D35-7144-4B0F-9D60-D286E2A5C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Family-of-origin patterns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A20A4B-BB74-4F4B-BFA3-D85935A87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39AABD-098C-4C9E-A836-F5CBE01C9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Boundaries + forgiveness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264A1E-F6E2-45B5-A9BE-828050723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C97BA2-DEDD-46D0-80A0-9DF7FE72A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Spiritual freedom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ED6CCE-8140-4805-858B-A602C85AB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B2DEDB-E56B-401D-842C-96E93AE7E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Recovery practices + referral when warranted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E7D7C1-FB8E-467D-B256-8CBEDBC4B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857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Practical regulation and self-awareness - never therapy or clinical diagnosis.</a:t>
            </a:r>
          </a:p>
        </p:txBody>
      </p:sp>
    </p:spTree>
    <p:extLst>
      <p:ext uri="{BB962C8B-B14F-4D97-AF65-F5344CB8AC3E}">
        <p14:creationId xmlns:p14="http://schemas.microsoft.com/office/powerpoint/2010/main" val="24528588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A5B843-41A0-4149-89BF-93735CE58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02 / SLS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8F61A6-6480-4CA3-8FFE-93B9430F0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C50DBA-F483-464A-B4D9-A507CDECA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95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659C7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1659C7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930CF5-3F1F-4F6D-A8A3-5D581FB6D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7239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Rebuild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253FCE-BCB6-4A04-9D9E-BBD54F26F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754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“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396C62-49DC-4871-A7AB-0D1F971F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I operate with greater clarity, discipline, relational skill, and effectiveness.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3419BC-FCB5-405C-91E1-3A17EDBAF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2861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349BD4-0CDE-4543-A3DF-4E82B3E8D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627EF7-7E56-4C05-B785-0BAF972E5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Role clarity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8DFA24-C23C-470F-BC61-E4CAB7CD9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FE07DF-84AA-4E6E-A1A8-0D281B360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Priority architecture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E61170-4D1B-4B2E-B79B-C6AB7576F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4539E1-016A-421E-98D2-4F4633963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Communication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C27E39-2AF4-4EB1-8B11-42090F4CB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8D2DFE-C3AD-4BEB-8F29-1EEB16A46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Decision-making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556EE11-06BE-4348-9D5A-2218D4907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66B72C-6C0D-46ED-AC1E-8F5A65A98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Conflict + ownership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2148ED-52A1-4D1D-B593-07545725A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DEC7CD-AFA4-468B-AD60-1A142FD01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Habits + delegation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13EE28-BE02-4C7C-BB2A-3C182AE93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A160C1-FFE0-41E1-87DB-961EC22AE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Energy + execution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BB099E-8248-4C30-8FE8-F3A67C74A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59635E-BAAA-4857-A86D-4E0082FEE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Difficult-conversation labs</a:t>
            </a:r>
          </a:p>
        </p:txBody>
      </p:sp>
    </p:spTree>
    <p:extLst>
      <p:ext uri="{BB962C8B-B14F-4D97-AF65-F5344CB8AC3E}">
        <p14:creationId xmlns:p14="http://schemas.microsoft.com/office/powerpoint/2010/main" val="78810572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AA67403-1559-42CD-A806-A78AA2883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02 / SLS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8057CA-392E-43F4-BC06-B1EEBA6F8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0331FE-6584-48BB-B720-713F59CAE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95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5DFC6C-3604-4534-A8EB-CE8224876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72390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Reproduce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685FF2-5317-4F1A-87E4-60F9C97CC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754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“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3D0B20-4AD5-4205-A164-B3E74ED3B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24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My development now increases the capacity of other people.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45C9B0-1E1B-4472-B8E4-D9D929B3F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286125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89B390-58E4-4EC2-B72C-A14A13103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127B6D-31EB-465B-A380-3DDB2F57B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Coaching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90A0F4-E99E-491A-A991-A9C401ACF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C65A76-C69E-44E6-B465-9DEB5F6B9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Encouragement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EF2A23-ABD9-4BC1-9B90-6F9EB08B7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338FE9-A365-40B5-BF91-218E798F5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Correction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24A3A7-E1F0-486E-AF7D-99260EA3E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46C328-9BBA-4522-A289-8EE68B909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Discipleship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B57A26-5B31-42CD-86FC-E5E15DEF9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81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72C3F0-0C97-4FBB-A3E3-8C563E022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33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Delegation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8C40AD-7260-47AE-BF50-DEE9DBDC1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52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185D6A-F84D-4E1E-AA89-757CF8FF8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305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Identifying potential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E9DCD6-87AB-47C4-9587-68E42FB56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244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3F8622-0AE0-4A1F-94ED-C6D97F6E9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8768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Developing successors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94A513-2584-425A-BD68-A9B57C0EF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4959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BDADE3-D719-4E3C-AB22-C153E94B2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4483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Culture-carrying +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79042281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456C7F-FD7B-43AA-AE65-8B7D70E8B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02 / SLS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AF4D55-992F-4A43-BA0D-FAFF6CFFF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076525-B5E7-4D86-9599-04BA984C4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THE CADENCE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21984E-5FB2-47E3-AE42-A848E9D97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Intensive enough to reveal.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Practical enough to use today.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E140F5-C0BB-499C-8D9C-6179C104F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228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9CEA4C-586E-4F0C-8E99-E2636B4C4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90-minute intensives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FC29EA-F35C-487C-B882-9E1E8DF87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4820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major reveals + breakthroughs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5157B9-36BB-4273-94B9-0522D82ED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028950"/>
            <a:ext cx="228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9A4041-4B44-441F-AA76-3F65970DD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94335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coaching sessions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A33C3D-D454-4AF3-B0BC-E9DC4083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64820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implementation + live obstacles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5D23A2-75CE-4C3B-AEE6-42DEC23F6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028950"/>
            <a:ext cx="228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050" b="1">
                <a:solidFill>
                  <a:srgbClr val="642C8F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642C8F"/>
                </a:solidFill>
                <a:latin typeface="Avenir Next"/>
                <a:ea typeface="Avenir Next"/>
                <a:cs typeface="Avenir Next"/>
              </a:rPr>
              <a:t>5-15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FC8978-383C-4C9E-A699-51CAB3FFA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94335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weekly minutes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EA4AB7-7BA3-4232-964F-B33C0777D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64820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one reflection, action or conversation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E84076-34DF-4F46-99FD-BE98DA077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028950"/>
            <a:ext cx="228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050" b="1">
                <a:solidFill>
                  <a:srgbClr val="1659C7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1659C7"/>
                </a:solidFill>
                <a:latin typeface="Avenir Next"/>
                <a:ea typeface="Avenir Next"/>
                <a:cs typeface="Avenir Next"/>
              </a:rPr>
              <a:t>LIVE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26FC23-3AD0-4CAE-9356-6B58CDCC7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943350"/>
            <a:ext cx="2286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leadership labs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0D84D1-0EE4-466D-9416-0CCB6982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64820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apply the tool to an actual problem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296E07-EA3D-4A81-A739-78FB60C29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38825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Every session solves something the participant already cares about.</a:t>
            </a:r>
          </a:p>
        </p:txBody>
      </p:sp>
    </p:spTree>
    <p:extLst>
      <p:ext uri="{BB962C8B-B14F-4D97-AF65-F5344CB8AC3E}">
        <p14:creationId xmlns:p14="http://schemas.microsoft.com/office/powerpoint/2010/main" val="133641529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17AE6F-5102-484B-8226-22B9EDB64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02 / SLS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04A6A9-265C-45FB-B54D-43B64BC5E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BF12A7-2153-47D5-9236-AF031B4A1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9535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754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“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B08028-B64B-4569-A1B3-D09E31B38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52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Every person carrying this vision receives elite development.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F83E7F-D4EE-4408-ADE8-FCD481E5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CONFIDENTIAL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C701FB-C036-409B-BCA3-0B7E4D0CF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276600"/>
            <a:ext cx="809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Vulnerability is not automatically a performance record.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B4B3C5-648F-4E66-9B77-2C652911F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624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PERSONAL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D38E43-FA0D-4472-B30A-56F95942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943350"/>
            <a:ext cx="809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A 55-year-old executive and a 22-year-old coordinator do not receive the same path.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F2F262-7227-40C5-8F00-C5DE33BA9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291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IMMEDIATE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8D1796-5183-4BAB-B23F-A01D31C11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610100"/>
            <a:ext cx="809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The first two sessions produce a meaningful win.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9CC6F8-26C1-4643-8985-53F92C348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REVELATORY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9A58B9-6880-473C-80CB-7A2DA6946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276850"/>
            <a:ext cx="809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Accurate discovery creates language, clarity and momentum.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BF212C-F117-45F1-B444-85209AA6F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8953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Not remedial. Not generic. Not theoretical.</a:t>
            </a:r>
          </a:p>
        </p:txBody>
      </p:sp>
    </p:spTree>
    <p:extLst>
      <p:ext uri="{BB962C8B-B14F-4D97-AF65-F5344CB8AC3E}">
        <p14:creationId xmlns:p14="http://schemas.microsoft.com/office/powerpoint/2010/main" val="151006322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8f6e986a2d468c"/>
          <a:srcRect xmlns:a="http://schemas.openxmlformats.org/drawingml/2006/main" l="0" t="7813" r="0" b="78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9B7A3D-5FFB-4A2A-8812-31AA209E3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4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50FDE9-DF6B-4CA7-817D-F64507F8B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1143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B2373E-9A16-4DEA-9AA2-A8CC2D4C3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7810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9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 Global Online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969634-724B-46B1-865C-1E7C73D3A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6477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Not an audience.</a:t>
            </a:r>
          </a:p>
          <a:p xmlns:a="http://schemas.openxmlformats.org/drawingml/2006/main">
            <a:pPr algn="l">
              <a:defRPr sz="34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A congregation.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DFF7A9-1A00-4AED-BCE3-BE7EC709B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8001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Streaming can gather an audience. Shepherding forms a congregation.</a:t>
            </a:r>
          </a:p>
        </p:txBody>
      </p:sp>
    </p:spTree>
    <p:extLst>
      <p:ext uri="{BB962C8B-B14F-4D97-AF65-F5344CB8AC3E}">
        <p14:creationId xmlns:p14="http://schemas.microsoft.com/office/powerpoint/2010/main" val="94281173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249E2F-2CED-403C-8599-07E551165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03 / V1 GLOBAL ONLINE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4855B7-35E1-4D92-B810-367B86F5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C7DAAD-721C-464E-8317-C616C8549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WHAT THE LAST SEASON TAUGHT US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2BF6E4-ABFD-44A6-AC40-B47CE86CA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Engagement increased.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Giving fell when shepherding disappeared.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9BCD90-225C-403F-BC79-EE3151CAC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4914900" cy="2324100"/>
          </a:xfrm>
          <a:prstGeom xmlns:a="http://schemas.openxmlformats.org/drawingml/2006/main" prst="roundRect">
            <a:avLst>
              <a:gd name="adj" fmla="val 11475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89FAF8-8B99-4269-A024-17D148EDF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337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ENGAGEMENT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E475F2-AE32-4936-B3F6-742D81F13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05250"/>
            <a:ext cx="3524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2F8F67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2F8F67"/>
                </a:solidFill>
                <a:latin typeface="Avenir Next"/>
                <a:ea typeface="Avenir Next"/>
                <a:cs typeface="Avenir Next"/>
              </a:rPr>
              <a:t>INCREASED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48C6EB-7268-449F-8ACC-760CE5CFC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0535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More people were engaging online.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31516D-CA1F-4804-8D13-EF49E84C4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952750"/>
            <a:ext cx="4914900" cy="2324100"/>
          </a:xfrm>
          <a:prstGeom xmlns:a="http://schemas.openxmlformats.org/drawingml/2006/main" prst="roundRect">
            <a:avLst>
              <a:gd name="adj" fmla="val 11475"/>
            </a:avLst>
          </a:prstGeom>
          <a:solidFill xmlns:a="http://schemas.openxmlformats.org/drawingml/2006/main">
            <a:srgbClr val="0909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D64F4B-33EC-4BCC-BD61-1537EAAEA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3337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GIVING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F28966-26E4-4C28-967A-32580254D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781425"/>
            <a:ext cx="3524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1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-50%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9D9C34-DDA7-485B-A550-A525B27F5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705350"/>
            <a:ext cx="371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When pastoral care was removed.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5E2CD2-BB44-4B25-8E3F-BEA6B4826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48350"/>
            <a:ext cx="1082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 internal historical observation</a:t>
            </a:r>
          </a:p>
        </p:txBody>
      </p:sp>
    </p:spTree>
    <p:extLst>
      <p:ext uri="{BB962C8B-B14F-4D97-AF65-F5344CB8AC3E}">
        <p14:creationId xmlns:p14="http://schemas.microsoft.com/office/powerpoint/2010/main" val="111208812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74B378-E16F-469C-B874-71EEAA4C9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54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4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Nothing is wrong.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2873B5-6941-4035-AEB6-833597220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0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250" b="0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That is precisely why this is the right time.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5160D0-FF43-4CF7-B95D-1A6A2F002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60579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</p:spTree>
    <p:extLst>
      <p:ext uri="{BB962C8B-B14F-4D97-AF65-F5344CB8AC3E}">
        <p14:creationId xmlns:p14="http://schemas.microsoft.com/office/powerpoint/2010/main" val="90537416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1A4D27-20D3-424D-BC27-C819C47DA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03 / V1 GLOBAL ONLINE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22CF9C-8BF8-4391-AEB9-6DB87333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F70553A-6D62-4CBC-B271-9DF8F547D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A CONGREGATION WITHOUT GEOGRAPHIC WALLS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89F1DC-D8EE-4EDB-8D7A-13C262016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5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5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No one uncovered.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93A6D7-317D-489F-8C8F-53032F885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2286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93CC4A-CB80-46D9-A971-E7B6553D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pastors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6A905E-730C-46B0-9ED6-4DF77CA0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14550"/>
            <a:ext cx="2286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0B91A2-493A-462A-98ED-57E875CF8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0099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hours weekly each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649951-3CFC-4D10-A90C-56CE7B526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114550"/>
            <a:ext cx="2286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240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97D8A0-D7D3-4D85-8A3C-30A074DB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0099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weekly touchpoints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878C5B-1391-4F53-AECC-E1435A694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114550"/>
            <a:ext cx="2286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5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1,040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33CCCF-96CB-41B3-93D1-BCCD1E47B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009900"/>
            <a:ext cx="228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monthly maximum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EE1E0B-C4EE-4813-BBF0-E5057B334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7909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95F24D-CDD4-449F-9321-8075FE03C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305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2B7275-2A1E-42B4-AA7E-60E0D28FB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AMERICAS</a:t>
            </a:r>
          </a:p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CENTRAL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445B01-E864-45C9-80B9-2EFA6746A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4305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1FB682-48E3-42BB-BE41-0C982E911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6863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AMERICAS</a:t>
            </a:r>
          </a:p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EAST + ATLANTIC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1246E3-A238-436C-ADF6-3C3C956AC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305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EEC0B6-9478-43BE-AB8C-A1B2A168F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6863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AMERICAS</a:t>
            </a:r>
          </a:p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WEST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D4B2D4-065B-4358-A682-D0DC7C021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4305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541A8F-D57C-4F7D-8C5B-62B4BF59D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46863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CANADA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955EF7-D6FD-41FC-ADA3-C5AA2F11B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305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F7FA12-013F-4118-855E-67D964A1F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6863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UK +</a:t>
            </a:r>
          </a:p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EUROPE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3EE49B-3517-4332-B292-2521E0C57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8425" y="43053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6FBF12-6D59-433A-9F40-167CA86D2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1675" y="4686300"/>
            <a:ext cx="1524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EMERGING</a:t>
            </a:r>
          </a:p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REGIONS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9DA877-8B87-44E8-BB03-C7FDBB935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Indiana serves as the secondary online ministry hub. Revival Homes receive real pastoral covering.</a:t>
            </a:r>
          </a:p>
        </p:txBody>
      </p:sp>
    </p:spTree>
    <p:extLst>
      <p:ext uri="{BB962C8B-B14F-4D97-AF65-F5344CB8AC3E}">
        <p14:creationId xmlns:p14="http://schemas.microsoft.com/office/powerpoint/2010/main" val="19536048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FC23CCA-A764-42B2-B708-CB5147961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03 / V1 GLOBAL ONLINE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200F37-6D81-498B-A8A4-28D5D2EC0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84829F-DF52-4160-9749-3D87EB546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THE METRICS THAT DESCRIBE A CHURCH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1604CC-1CEE-46D2-B292-272D0065A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Views tell us reach.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These tell us belonging.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D24EF3-CB51-4BC7-804E-09A0FAEAE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C7969F-C6B7-441D-8BF3-69E35FA0A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6765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Pastoral coverage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7F4EF1-03DF-44BA-A60D-EFA8BCE1C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95400" y="30861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CD4213-47F6-42B9-BA0F-C5573D9E6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37771D-E94C-4282-934D-1AC66D730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2861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Response time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FDF6D5-4552-4C92-8E3C-960BD477E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95400" y="36957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A163CE-5734-4977-9F3B-8748F53C7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137289-91A0-4540-9693-8DC37881D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8957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Touchpoints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E29744-EE85-4783-84F4-3BD662117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95400" y="43053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C87935-4F78-4A63-9E69-7E5F3007D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A5AE4D-400C-4EF4-A18A-BA0A719E3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5053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Next steps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AB5E53-6B57-4E58-9D0C-72394EAEC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95400" y="49149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95198F-291F-4407-A9E5-5821AE493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6F1658-9E07-42B9-BC0D-2D3D4A938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1149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Groups + Revival Homes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9E5FFF-1E6C-49A8-B54D-6F0B356C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95400" y="55245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C8F8DE-94DE-48C7-8E98-ED36DF24C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7241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3B4C6BC-DC81-47B3-ACCC-60912DDC2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6765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Baptisms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2EBAAF-3487-45BE-BF8C-F96899999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934200" y="30861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DDC493-F4F5-47D9-AF9D-43B391FD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337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076E98-416D-4FE4-8E26-CC6466DA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2861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Serving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2B0764-19D2-4C29-9A35-6022C3EAE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934200" y="36957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FE6816-3B85-4C00-B373-9BCE4D5FA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FD0562-E5E9-41C0-9B26-639E62414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8957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Retention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787A28-4D8E-415C-93C6-A33D8E166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934200" y="43053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F01686D-08A9-4650-9B61-C87EA42D0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5529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09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19A76A1-5E32-477E-92F6-6EB3E71AD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5053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Generosity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AA5E93C-645B-4637-8519-13D0341F3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934200" y="49149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8E25289-B0BE-4433-B2AA-38DE29A64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625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820B104-EF21-47E1-AF17-B1974B6DD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51149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Transformation stories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6A55EC4-E45E-4F59-A655-4FB0F5AFB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934200" y="5524500"/>
            <a:ext cx="415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82770426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56784441e54b90"/>
          <a:srcRect xmlns:a="http://schemas.openxmlformats.org/drawingml/2006/main" l="0" t="3846" r="0" b="384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4265C0-1864-4A4A-8B8A-054FDABE9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9090B"/>
              </a:gs>
              <a:gs pos="49000">
                <a:srgbClr val="09090B"/>
              </a:gs>
              <a:gs pos="100000">
                <a:srgbClr val="09090B">
                  <a:alpha val="15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700142-F377-4708-9CA1-7962AF367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95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92AD9F-AB4A-4448-864C-18688B66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6572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The Pulpit +</a:t>
            </a:r>
          </a:p>
          <a:p xmlns:a="http://schemas.openxmlformats.org/drawingml/2006/main">
            <a:pPr algn="l">
              <a:defRPr sz="46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Preaching Rhythm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C403EF-947A-4668-961E-DCB2DEBA9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571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4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One house needs a clear word.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068342-0422-4C0A-A78F-F6925405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The lead teaching gift equips many other gifts.</a:t>
            </a:r>
          </a:p>
        </p:txBody>
      </p:sp>
    </p:spTree>
    <p:extLst>
      <p:ext uri="{BB962C8B-B14F-4D97-AF65-F5344CB8AC3E}">
        <p14:creationId xmlns:p14="http://schemas.microsoft.com/office/powerpoint/2010/main" val="203017229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A2D4CB9-4572-460F-B5C9-AD08BC805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04 / PULPIT + PREACHING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2AB285-E582-49AA-B38D-705F73C99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347C85-9A15-4D7D-B482-94EE694CC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ANNUAL HEALTHY RHYTHM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85D032-088E-4412-9ECA-221F021D1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38-40 Sundays carry the Lead Pastor's voice.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629CE4-8BC4-401D-8378-965CD8D4E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473B27-F59A-4A05-A04B-BEF0F89E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E16155-EEFE-43FF-8FFA-8AEE8B93A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F591E7-F1FE-4840-ABC3-225880634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A61348-4D3B-42A8-8CC5-F3FA999EA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21D24A-AA56-4DC0-8423-E433CFF5B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E07621-103C-4B50-9686-AD27368DD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F9F85A-D0EC-4B4A-9628-E5B3866E4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6C6659-9434-4A79-8E82-4B8B9CD90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72F746-AC5E-428D-9BF3-BBB8031E0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0E1464-356B-42FA-BCFC-9ABBDA53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339AF6-4FE0-488E-9C9B-AFA9FF6D5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3BED66-FB59-4794-BB34-14AC6BF44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06025" y="23050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F90847-3AF6-4BC2-9C37-95E64BF4D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FA6DED-3345-4DBA-A1F0-74084274D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D96E00-1D82-46B9-B627-4804AB70C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44307E1-3532-4380-9DE7-0B8E77ACF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AC831E-2B00-4607-BFF4-E12991820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40E572F-CF79-4C0B-955D-F5AD70ED9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5D044E2-CDF5-49C8-BB2E-3B1A8063E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49C6D52-97E7-4A5A-9839-122E6666D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BCF4EE-8CA0-4C72-8EF3-45D615916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35DE57-2322-471C-A344-1A45D07D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E67F8E-D0C6-47B9-BF16-E21D89AB5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E420DA-DB4D-4926-93C2-A30308444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4A64F24-83F0-4EF0-8CD8-5C5709BDA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060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65F7B3B-4F70-4F5D-AE6F-7EF793162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FBAD474-0094-48C4-967A-713F0EE0F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FD04968-3184-4A1A-9B1F-A166F54BD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FBC487F-BA39-4104-9E5E-C87F6F8E5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68F5C03-D6BF-4FAC-A787-96FCE4B28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4EA2FE8-7DA1-44B3-996A-2549AB092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3B65F2C-2E7E-4FEE-8C7E-4A7947B6F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47DB0AA-540B-48EB-92F6-D8F60C0A4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982FE9-0583-4690-BD7A-2F7B6738F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25A9FA1-830A-43AD-B64A-6CFC67812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53A1C07-6C23-47AA-AFE8-D22EAE449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58A097C-8FD0-457F-B3A2-85A4BFAD0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730CD1A-F4A1-4716-A6CD-9A1D487AB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06025" y="36766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429A1D7-E6AA-4699-B477-EB5BBF4CB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C06B5D8-62B2-4668-8365-73029511F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D16026C-76EA-452D-8E8B-C39DB1F97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E530669-AEA2-4759-A128-D8F1AA19C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B876CDD-1C82-49D1-AE41-DB0E3BA55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6242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4D448B2-7B44-4623-83DB-79B30A5BB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241D4B8-1E86-4EDD-87BE-98A7A787E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8FEC136-FBBE-46B4-B5E4-6740100F7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044DA88-A947-462A-B533-9C3183EB8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2A12C8F-B608-4F16-9247-A9F3E31BB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717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FC671AE-2763-4C96-BD80-A4B5EF6D4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575E321-6076-4F74-B440-22DE302D8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44706D5-94A9-4801-A0BE-50422F551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06025" y="4362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00FE5AEB-8E83-4B72-BA06-157DFCC3F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43500"/>
            <a:ext cx="247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38-40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24F1CB3-FBB4-4EBA-90B4-97F55827E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8483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Lead Pastor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C0C8384-B4FA-4994-B1A0-ACBFB7441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143500"/>
            <a:ext cx="2476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050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10-12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6F2DD2E-18FE-46C7-8DA6-EE3A10A64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8483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guests + national communicators</a:t>
            </a:r>
          </a:p>
        </p:txBody>
      </p:sp>
    </p:spTree>
    <p:extLst>
      <p:ext uri="{BB962C8B-B14F-4D97-AF65-F5344CB8AC3E}">
        <p14:creationId xmlns:p14="http://schemas.microsoft.com/office/powerpoint/2010/main" val="627750097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788BF8-5C5E-4821-96F9-34933F696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04 / PULPIT + PREACHING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CADF45-DFB8-4FE4-9347-EB085FC7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518388-717C-43B3-9355-293657F3A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V1'S OWN HISTORY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9FB1DD-DE4A-4B3E-895D-648EF10D9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The pattern points in one direction.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A217E9-AD94-4A13-A0C7-CD7E2851E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076450" y="4000500"/>
            <a:ext cx="80391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7676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80F997-DC39-4A24-BE82-AEF767835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000250"/>
            <a:ext cx="2095500" cy="200025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21289B-2585-4638-AFAE-F4952D3B6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590800"/>
            <a:ext cx="209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&gt;70%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76C624-C147-4B4A-B673-EADB5EBA7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191000"/>
            <a:ext cx="2438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average annual growth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BD6BA3-9564-47A4-BAE9-C24897E4D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57750"/>
            <a:ext cx="2571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Lead Pastor preached</a:t>
            </a:r>
          </a:p>
          <a:p xmlns:a="http://schemas.openxmlformats.org/drawingml/2006/main">
            <a:pPr algn="ctr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38-40 Sundays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1DF01F-E9D0-4475-8A4C-25555EC03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000500"/>
            <a:ext cx="2095500" cy="95250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904301-6896-450D-92BC-F41690CF9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191000"/>
            <a:ext cx="209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&gt;30%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8FE2F6-6B2C-4192-9036-AE215227A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143500"/>
            <a:ext cx="2781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decline in attendance + giving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4BABE8-1040-4182-8961-BFB05D041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734050"/>
            <a:ext cx="2781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Lead Pastor preached</a:t>
            </a:r>
          </a:p>
          <a:p xmlns:a="http://schemas.openxmlformats.org/drawingml/2006/main">
            <a:pPr algn="ctr">
              <a:def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two times monthly or fewer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CFF0B7-FE47-441A-8E65-4AA57E963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562100"/>
            <a:ext cx="2533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 internal historical observation</a:t>
            </a:r>
          </a:p>
        </p:txBody>
      </p:sp>
    </p:spTree>
    <p:extLst>
      <p:ext uri="{BB962C8B-B14F-4D97-AF65-F5344CB8AC3E}">
        <p14:creationId xmlns:p14="http://schemas.microsoft.com/office/powerpoint/2010/main" val="92220411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1AB76B-5667-45BF-B229-A4E8BCB4B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04 / PULPIT + PREACHING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3453A4-8C41-41C8-983C-581F87DE8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00FCC0-1939-4870-9EAA-E4939B3FD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THE ASSIGNMENT IS BOTH BIBLICAL AND OBSERVABLE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4C906C-D29F-462E-89EF-38C85B781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72%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9AF893-A7B9-40A3-8753-62C8EC4EF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409575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of large churches reported that their most dramatic growth occurred under the current senior leader.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3650F4-56D5-4961-93EC-D4FE3B57C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581150"/>
            <a:ext cx="3143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71%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53EB16-E3FC-414F-A0AE-543E595D0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47950"/>
            <a:ext cx="409575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of regular Protestant attenders said valuable sermons were a very important reason they attend.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E2CCFD-C391-46DA-93E7-C2BDDD96B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422910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B93BC0-21A0-46CA-929B-94698F6C5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ACTS 6:4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F8B414-69BF-4585-97EC-75A8B5F97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Prayer + ministry of the Word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550BC1-A1AA-4398-9F44-C053022E7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6863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 TIMOTHY 5:17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2D4920-6989-4A78-93CC-42D72B7AA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048250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87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Laboring in preaching + teaching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788D31-B8BE-4E81-B0B7-50E58FAA4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6863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EPHESIANS 4:11-12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995FAA-EA3B-4FEA-9384-AB6E9D1C2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04825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5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Equipping the saints for ministry</a:t>
            </a:r>
          </a:p>
        </p:txBody>
      </p:sp>
    </p:spTree>
    <p:extLst>
      <p:ext uri="{BB962C8B-B14F-4D97-AF65-F5344CB8AC3E}">
        <p14:creationId xmlns:p14="http://schemas.microsoft.com/office/powerpoint/2010/main" val="28574182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3586CC-965F-45F9-8B8E-C0853AA9E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04 / PULPIT + PREACHING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A1523C-1DCB-4381-838F-4146F4669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88FA47-EC41-4993-BABE-B55FE515A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754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“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8EE221-16AB-4FFE-9C78-26C9254B0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57250"/>
            <a:ext cx="990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2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2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This is not a verdict on who is called to preach.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1D59F1-B0C1-429F-8FE1-5FB6F0697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20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It is a decision about where each voice creates the greatest Kingdom return.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3DD785-23C8-420E-B056-489258DE9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28950"/>
            <a:ext cx="4572000" cy="2190750"/>
          </a:xfrm>
          <a:prstGeom xmlns:a="http://schemas.openxmlformats.org/drawingml/2006/main" prst="roundRect">
            <a:avLst>
              <a:gd name="adj" fmla="val 12174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5C0584-46CD-4E10-B329-1B4A5390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718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WEEKLY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DA6056-9184-4706-B19F-ADB501D42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90950"/>
            <a:ext cx="2286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300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71F949-9046-4212-884B-C309EA32A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625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Repetition can build depth.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8AD9FA-C0FB-4130-9E33-E0DE1538F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5181600" cy="2190750"/>
          </a:xfrm>
          <a:prstGeom xmlns:a="http://schemas.openxmlformats.org/drawingml/2006/main" prst="roundRect">
            <a:avLst>
              <a:gd name="adj" fmla="val 12174"/>
            </a:avLst>
          </a:prstGeom>
          <a:solidFill xmlns:a="http://schemas.openxmlformats.org/drawingml/2006/main">
            <a:srgbClr val="0909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D68269-685D-4944-9C28-60A77E449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718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2-3 TIMES A YEAR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42F650-7808-42A5-B6B0-CCE5F4D1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857625"/>
            <a:ext cx="4286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199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TENS OF THOUSANDS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3D89F1-E0D4-4C86-8EE6-2A7656826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762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Because of the significance of the pulpit.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DA09E6-7861-4AF8-8EC8-B273C3F97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1082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The Sunday pulpit is not the only classroom in an apostolic house.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4DF176-C119-4F54-BBB9-20D6A5B4E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75C2D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D75C2D"/>
                </a:solidFill>
                <a:latin typeface="Avenir Next"/>
                <a:ea typeface="Avenir Next"/>
                <a:cs typeface="Avenir Next"/>
              </a:rPr>
              <a:t>Your development is not being reduced. Your platform is being expanded beyond one definition of preaching.</a:t>
            </a:r>
          </a:p>
        </p:txBody>
      </p:sp>
    </p:spTree>
    <p:extLst>
      <p:ext uri="{BB962C8B-B14F-4D97-AF65-F5344CB8AC3E}">
        <p14:creationId xmlns:p14="http://schemas.microsoft.com/office/powerpoint/2010/main" val="121521455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5e3e64426e4be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D0641F-0869-4204-A98F-D0F60D894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B72FEF-5E22-4A4D-A32F-777EC1703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52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BE8F5E-9647-4E69-9F44-F39E74911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81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1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The V1 Ambassador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Pathway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A76B81-246F-43A5-852D-A9CAC518C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2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The invitation may name one person. The sending belongs to the house.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941D0F-916A-497F-A4E4-DD585EFE3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62675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 OPERATING SYSTEM TEN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BA257E-6917-4651-BF37-E8F21DAD8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626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8366998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32B211-C32D-496F-A296-2C4A2F090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05 / V1 AMBASSADOR PATHWAY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160066-AEF3-45E3-89ED-E7A7DDF0E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F9BECE-A034-44F3-9FA4-77176B186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NOT CONTROL. COVERING, STEWARDSHIP + SUPPORT.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DC9378-EF54-4FD6-962D-762FA4355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Every invitation passes through five questions.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E2B133-BF6B-4B25-B328-1628D923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1FA7DA-1AA0-4D95-B475-BE90858F2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9812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ALIGNMENT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43A62E-B7DD-4D5C-8020-505B7DAC0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0002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Do doctrine, ethics and reputation align?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82345D-593D-417A-921D-AF0C0DB76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3500" y="2457450"/>
            <a:ext cx="101727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B713F1-4365-4979-9C6F-ABA7FD1C0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592546-5083-4A63-A400-A2B5EE14E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7622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ASSIGNMENT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7058D4-C73B-4D5B-A0AD-533B0598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78130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Why this person? What Kingdom purpose?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36B6D8-CA0C-4D23-B7F5-EBAEF1E40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3500" y="3238500"/>
            <a:ext cx="101727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60C9F7-CC9D-4E65-B031-C9194857F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02EB8C-E917-4C98-90A0-E5834F148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5433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AVAILABILITY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7F5D6C-FDA5-44D1-955C-62CE13311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5623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Can V1 responsibilities remain strong?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841BA33-D092-4691-A003-D8E525747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3500" y="4019550"/>
            <a:ext cx="101727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9E38F6-0256-4B0C-8EB5-1A625E946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0C2CA8-3E8E-4CAC-98B3-23886CC2B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3243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ACCOUNTABILITY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262B9D0-8A4F-4F9F-9F3C-5ED1AB479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34340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Are honorarium, travel and rights clear?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A4111E-A8F7-4CEE-9F46-163E55AA2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3500" y="4800600"/>
            <a:ext cx="101727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773B8E-6D9F-42D4-B156-1EC392D49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CF4E0EA-05A7-42CF-BC63-D40EFD94C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1054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AMPLIFICATION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0DFF7C-2483-46C2-8DE4-E8155B8C3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1244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How can V1 support the assignment?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C143C45-F4B4-456E-B27F-251029DEF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333500" y="5581650"/>
            <a:ext cx="101727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6338907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8E61F25-D88E-41A7-A4E4-004E199BD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05 / V1 AMBASSADOR PATHWAY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318BD1-8073-498F-9161-3A6F01DC8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C0EB1B-03D5-468C-BEA2-48E3EF97A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A HEALTHY SENDING PROCESS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D9D4B9-B724-4F9B-95DF-956643D2A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Approved. Covered. Supported. Sent.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4B8DDA-1742-4001-B204-062B1A223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25717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0628F1-C62D-48E3-8056-890A5FE0C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809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8858F5-0FAA-43C3-8F23-CDF4899EA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SUBMIT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F722F1-CCC8-491F-AC2D-4597906A8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00500"/>
            <a:ext cx="190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Normally 45 days ahead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A969F8-9BD2-4B9D-914B-136A305DC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5717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D96591-A465-4EA6-9DB9-AF2B3A7AC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809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ABBD69-E548-49A8-8382-32D1BC689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35623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COVERAGE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8B80DD-2ABD-43B1-AD26-961B35AAD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0775" y="4000500"/>
            <a:ext cx="190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WING confirms continuity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2A7C27-6DFE-4751-8A9E-F6F5D6239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25717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691EFA-C50C-4283-A03A-4DFED225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809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2A6EE1-0704-4D3E-8E33-FF3999340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5623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REVIEW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D53F5A-24BE-4DF1-8E38-95F73759D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000500"/>
            <a:ext cx="190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Operations + pastoral authority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5193AC-3C39-4CAF-9DDE-F934C2D37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5717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46BFD9-D6B4-4D68-B752-3B8189479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809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54BADE5-E40B-411A-A02A-13BC90AA2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5623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APPROVE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AA497A-B4E6-4617-8656-DCD812119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1225" y="4000500"/>
            <a:ext cx="190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Lead Pastor for high-visibility or Sunday absence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8C86EE-687D-4E95-9609-3D7FF4E0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25717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DD5BBD-B7A5-4B1C-B280-96182C024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809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E8B11F-B14A-467E-BAB3-603F17939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5623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SEND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EE0DBD2-33D9-49F3-8B36-DD1151A27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000500"/>
            <a:ext cx="190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Prayer, people, content or resources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9A49EDB-FA07-46C4-9D89-1A99C7D40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25717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CBE2EC-1E75-4087-BD1A-FC668D095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53675" y="28098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5D53477-5005-49FF-82B1-96BF8DFCD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86925" y="35623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REPORT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461C41C-DC8C-4DF6-BC70-CC6D5C7C8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1675" y="4000500"/>
            <a:ext cx="190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Fruit + relationships captured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BD4174-B0AF-4B7B-9104-50EF2F217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666750"/>
          </a:xfrm>
          <a:prstGeom xmlns:a="http://schemas.openxmlformats.org/drawingml/2006/main" prst="roundRect">
            <a:avLst>
              <a:gd name="adj" fmla="val 31429"/>
            </a:avLst>
          </a:prstGeom>
          <a:solidFill xmlns:a="http://schemas.openxmlformats.org/drawingml/2006/main">
            <a:srgbClr val="2020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B2F7FAB-A305-47D0-8892-234F1BD3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581650"/>
            <a:ext cx="1024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847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External Sunday absences count toward the three-Sunday maximum. A V1-sponsored deployment may receive a written strategic exception.</a:t>
            </a:r>
          </a:p>
        </p:txBody>
      </p:sp>
    </p:spTree>
    <p:extLst>
      <p:ext uri="{BB962C8B-B14F-4D97-AF65-F5344CB8AC3E}">
        <p14:creationId xmlns:p14="http://schemas.microsoft.com/office/powerpoint/2010/main" val="6702444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36A942-C0D0-4968-8D01-FB8D0077E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FC0EB7-6A7C-4E79-8467-E4A9A1660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822FE9-18F5-45FD-B683-7F5E710A9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WHY NOW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4B004A-F87D-41FE-BBAB-6A49B7CF5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3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3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Systems that carried one season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3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3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can become ceilings in the next.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E794CC-A811-4FC8-822B-14CA3CF7D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895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21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We are not reconstructing V1 because it is broken. We are strengthening the systems beneath it because God has entrusted us with more.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2F59EB-26E3-4701-9807-79F9BA0E5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F2FF15-1D50-4915-A1A0-73017CF5C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Closer vision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CE71C0-F6CE-4187-B778-9D927BE1B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49530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Deeper development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F8C6D5-CEEC-45BF-B650-DCFF4A35B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9530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Real shepherding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4D3B8B-E3EF-4BB4-97A0-456948D66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953000"/>
            <a:ext cx="1905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Repeatable ministry</a:t>
            </a:r>
          </a:p>
        </p:txBody>
      </p:sp>
    </p:spTree>
    <p:extLst>
      <p:ext uri="{BB962C8B-B14F-4D97-AF65-F5344CB8AC3E}">
        <p14:creationId xmlns:p14="http://schemas.microsoft.com/office/powerpoint/2010/main" val="890852921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a88ad39fae417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F5EF88-25D1-412F-8026-A11EDE35C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52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504182-28E7-4E27-A163-D0A7AD52C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81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All-In Experiences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FAB274-51CB-4875-A8D7-AE6500E8A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22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We do not attend everything. We converge on what defines us.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E5E370-AD9B-47C3-836F-0A2C2D237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62675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 OPERATING SYSTEM TEN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FC6C45-D293-442C-AE69-B78F97BB9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626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861566172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9B1FC7-CD96-449F-9967-C6A86FA0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06 / ALL-IN EXPERIENCES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D31BE0-6F65-4543-86B6-537E23DC9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383E3F-0C43-49BA-A9F7-79E65BF8C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RARE MOMENTS DESERVE FULL PRESENCE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F5F98D-4540-4009-884C-A687A696B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All-in does not mean exhausted.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83700F-293D-4A4E-9E9A-ACADCEF1A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3830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65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20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It means that when the moments arrive that define our house, the house shows up.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4ECC2C-DE39-441D-BCA6-24A11EF51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0510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TIER ONE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C4AAD6-5046-40EB-A443-75FCDC0F2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657475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HOUSE-DEFINING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9A7914-FB7E-49D6-ABDC-761099558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67000"/>
            <a:ext cx="54102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All full-time staff attend and serve as assigned. Part-time staff participate by role, availability and need.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910C07-8E15-46E1-965F-050A79CEB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4480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4E19AC-F4DB-404C-885C-2E34DF05E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2C8F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642C8F"/>
                </a:solidFill>
                <a:latin typeface="Avenir Next"/>
                <a:ea typeface="Avenir Next"/>
                <a:cs typeface="Avenir Next"/>
              </a:rPr>
              <a:t>TIER TWO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A77867-9881-4FE7-9691-D09905A0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800475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DEPARTMENT + CAMPUS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6054C6-AB6C-472A-A624-DB225DF64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0"/>
            <a:ext cx="54102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Responsible departments, campus staff and named support teams converge.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E8E4DF-4CF6-4732-80C9-7D52C3819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45910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76F2E4-FEF0-4AAE-8339-11BDC763B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65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1659C7"/>
                </a:solidFill>
                <a:latin typeface="Avenir Next"/>
                <a:ea typeface="Avenir Next"/>
                <a:cs typeface="Avenir Next"/>
              </a:rPr>
              <a:t>TIER THREE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DAED41-0A74-4619-B831-8CBA6E78C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943475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RECURRING + INVITATIONAL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25C2DA-5BEF-4963-BF36-438EBAA3E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53000"/>
            <a:ext cx="54102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Participation is encouraged or role-specific - not a blanket expectation.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F773FE-3672-47A4-9233-3F008DA95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57340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A6CEC6-C42A-4DA7-908D-114C23760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7220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We arrive with an assignment, a campus, a team and a shared conviction that everyone contributes.</a:t>
            </a:r>
          </a:p>
        </p:txBody>
      </p:sp>
    </p:spTree>
    <p:extLst>
      <p:ext uri="{BB962C8B-B14F-4D97-AF65-F5344CB8AC3E}">
        <p14:creationId xmlns:p14="http://schemas.microsoft.com/office/powerpoint/2010/main" val="1744340573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db21aa37c4408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910621-E094-4DC3-BE4E-23D29C9F8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8C5EF8-B0EC-4639-97DB-F1C06DF49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52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038C66-8551-4CDF-A287-551C27B16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81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41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Outside Income +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Enterprise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950E9D-B6BB-4B45-B9E2-D09C34724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2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Open hands. Clear lines.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42D285-6FAC-47FF-BC24-ECAED1456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62675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 OPERATING SYSTEM TEN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DE0145-3EE6-4A72-BED7-EE98B013C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626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18531419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DF94EA-5979-4AC3-9BF6-96CA02684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07 / OUTSIDE INCOME + ENTERPRISE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CD04CB-FB71-4D9B-91FB-E717037D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0B7C43-3E99-4BB3-9D50-9817687D4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PROSPER. CREATE. BUILD. PROTECT THE HOUSE.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7E0114-20E3-4BF8-937C-36EA6A3E2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Private enterprise passes four protections.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2156B1-1B06-4F96-A87C-45AA83306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5712B8-5390-4685-AC6F-B2C6DA1E6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143125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ROLE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79B52F-DB11-436C-B0E6-221D8E1CE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162175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Performance, energy and availability remain strong.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A9E271-41F0-4F6F-8612-9B3813676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268605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4DA2DC-25C4-48C9-A529-958210D4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61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43590B-7C15-4BC4-B4BB-329BEE78E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38475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PEOPLE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C52A0D-91E0-43BE-8942-EFCD54A20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057525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Spiritual authority is never used for private gain.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72BB4B-FD64-4EBD-BCBB-30EFFE3C3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358140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FA96E7-126F-4D8F-B102-D25CB527B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6BDE4D-8FC1-42CB-83F9-135FC10C4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933825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PROPERTY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7EC5BA-DC4C-4F54-93A6-B9B1D52D9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952875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 brand, data, facilities and time require agreement.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5214673-C133-489D-80F1-CABA4C92E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447675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6A6A1A-C548-4915-80BB-BC87121C9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05D236-3829-4236-8632-3EBF41E01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829175"/>
            <a:ext cx="180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PORTFOLIO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C82467-449A-4BE1-8DE9-E983B9FA6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48225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No competition or confusion with V1 initiatives.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FD8F36-BEA3-480D-A793-22310218D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537210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284CA33-888F-41A4-A08F-6AB0338EE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1980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8.8 million Americans held multiple jobs in 2025. V1's answer is disclosure, discernment and written alignment.</a:t>
            </a:r>
          </a:p>
        </p:txBody>
      </p:sp>
    </p:spTree>
    <p:extLst>
      <p:ext uri="{BB962C8B-B14F-4D97-AF65-F5344CB8AC3E}">
        <p14:creationId xmlns:p14="http://schemas.microsoft.com/office/powerpoint/2010/main" val="692043731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7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B4E8EF-B3B2-4DC1-81DF-EE115D602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07 / OUTSIDE INCOME + ENTERPRISE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31DB32-91AF-4ABE-A1C0-10C7BD62E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53EFCE-D202-4153-AEAC-63BD16DE1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A SIMPLE DECISION LANGUAGE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3BDBFB-133C-4191-8ACB-C5FA7CC53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0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Disclose. Review. Protect.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0AEEE6-87A7-47FB-B73C-44ADBEA5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F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6CC28B-6B2E-4913-8C5E-EE06A9151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2479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8F6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2F8F67"/>
                </a:solidFill>
                <a:latin typeface="Avenir Next"/>
                <a:ea typeface="Avenir Next"/>
                <a:cs typeface="Avenir Next"/>
              </a:rPr>
              <a:t>GREEN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2F9921-536F-451C-AF1E-E52215D79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55270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DISCLOSE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628D8A-8EF8-4D2D-A627-8EA49F6AC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381250"/>
            <a:ext cx="619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Unrelated work, passive investments, no V1 people or resources.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852559-F9B8-47BA-AC27-604E5DC11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89B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7BC298-893E-4439-B379-9AB043254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543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89B24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D89B24"/>
                </a:solidFill>
                <a:latin typeface="Avenir Next"/>
                <a:ea typeface="Avenir Next"/>
                <a:cs typeface="Avenir Next"/>
              </a:rPr>
              <a:t>YELLOW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1AFB00-995A-43A9-950A-CE2A69CEA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84810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REVIEW + DOCUMENT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5B497F-1B02-475F-A2F9-6214312F7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76650"/>
            <a:ext cx="619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Ministry-adjacent, public-facing or enhanced by V1 visibility.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87D057-139C-4DFC-9B45-D64D51E14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3D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622C65-8223-4681-A5A6-9C40051A0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8387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13D3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B13D3D"/>
                </a:solidFill>
                <a:latin typeface="Avenir Next"/>
                <a:ea typeface="Avenir Next"/>
                <a:cs typeface="Avenir Next"/>
              </a:rPr>
              <a:t>RED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2BD619-3C30-44EB-A71B-4637A4DC2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143500"/>
            <a:ext cx="304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NOT PERMITTED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830A37-0BE5-4D27-B10A-CFC261B10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972050"/>
            <a:ext cx="619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Congregant solicitation, list use, competing initiatives or role interference.</a:t>
            </a:r>
          </a:p>
        </p:txBody>
      </p:sp>
    </p:spTree>
    <p:extLst>
      <p:ext uri="{BB962C8B-B14F-4D97-AF65-F5344CB8AC3E}">
        <p14:creationId xmlns:p14="http://schemas.microsoft.com/office/powerpoint/2010/main" val="1819655618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D3A377-2E42-446D-B2D8-2BA84B2C3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07 / OUTSIDE INCOME + ENTERPRISE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0D8853-80D7-48C8-BE13-B3513A1EA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CE95FD-4AF0-40F8-974B-926D2BCA9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382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016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Calling is more than a marketplace transaction.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D2AD55-DE9E-48C2-A126-EA63D21E1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23050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676992-0391-469A-99CE-B5A5B4904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438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A career may offer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8ED6BB-FB2E-490E-BACD-36D7ECC1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COMPENSATION + STABILITY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352D5F-89AA-467A-8CAA-BEA07C70E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52750"/>
            <a:ext cx="438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Calling adds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30BCD0-522A-49C4-A581-30C924DC6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4953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PURPOSE + ETERNAL SIGNIFICANCE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2D1369-43BD-4544-83E3-B88F2EE5A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9525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 pursues fair, sustainable employment. Ministry also includes sacrifice, transformed lives and Kingdom fruit.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AB259C-2F84-4C46-A113-59B09272B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0075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The work will matter.</a:t>
            </a:r>
          </a:p>
        </p:txBody>
      </p:sp>
    </p:spTree>
    <p:extLst>
      <p:ext uri="{BB962C8B-B14F-4D97-AF65-F5344CB8AC3E}">
        <p14:creationId xmlns:p14="http://schemas.microsoft.com/office/powerpoint/2010/main" val="268591530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6a25eb84b64169"/>
          <a:srcRect xmlns:a="http://schemas.openxmlformats.org/drawingml/2006/main" l="0" t="7770" r="0" b="777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C0F61D-B15F-4CD7-8F1A-F54F7D5A9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9A5952-5FDA-4EF3-9B63-9E780E591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95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3DE22F-C9DB-4A9E-A2DE-5AED7E51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8191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8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The Sunday Experience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51D8B2-34E4-485C-BC59-67866183B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7429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Spirit-led. System-supported.</a:t>
            </a:r>
          </a:p>
          <a:p xmlns:a="http://schemas.openxmlformats.org/drawingml/2006/main">
            <a:pPr algn="l">
              <a:defRPr sz="31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Designed for participation.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D59F16-FE37-4009-984F-0E06B5BF5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685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ONE SEQUENCE. EVERY WEEK. INDEFINITELY.</a:t>
            </a:r>
          </a:p>
        </p:txBody>
      </p:sp>
    </p:spTree>
    <p:extLst>
      <p:ext uri="{BB962C8B-B14F-4D97-AF65-F5344CB8AC3E}">
        <p14:creationId xmlns:p14="http://schemas.microsoft.com/office/powerpoint/2010/main" val="1577694276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7D27447-A46D-468B-9387-B37DFADCC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08 / THE SUNDAY EXPERIENCE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B5CE75-71FB-4424-99E2-3B83C543E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5ACF0A-0BEE-421B-8F53-25C705456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ONE ORDER REMOVES THE NEED TO ASK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D5A6A5-0BAC-4A0C-BD4B-C0EC89997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3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3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Arrive. Belong. Encounter. Participate.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3A5EAE-D163-4141-920A-0664ED83F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46019D-0863-4769-A6AF-A13ED66BB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002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ARRIVE + BELONG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C43147-7F37-4309-9E63-D9B02DF0B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479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5B1B35-33B4-4254-8B34-CC270B758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571750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Pre-roll / post-roll video + static announcements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A32DBD-2B63-4A46-A850-AF34E4995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004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8BFA1A-041E-48FC-9974-E296D3312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124200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Culture video countdown + mission / vision voiceover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E43912-CFE8-47A3-BF4F-22DC94FE0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52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C2B308-765A-4DA4-85F2-697114F46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676650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Song 1 - V1 Kids and workers worship up front with adults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6FC249-591F-4B97-9939-FA85C6FF6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430530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04CCC6-EBA2-4B9A-9DD9-0A1B314FB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642C8F"/>
                </a:solidFill>
                <a:latin typeface="Avenir Next"/>
                <a:ea typeface="Avenir Next"/>
                <a:cs typeface="Avenir Next"/>
              </a:defRPr>
            </a:pPr>
            <a:r>
              <a:rPr sz="2250" b="1">
                <a:solidFill>
                  <a:srgbClr val="642C8F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DF35C5-CA9B-4AC3-B180-CC131BD6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8630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ENCOUNTER + PARTICIPATE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BE7846-39CA-432D-8567-08D2391DD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625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4F8A1A-D7B9-47B0-A001-B52AB5EAC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276850"/>
            <a:ext cx="485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Song 2 - monthly baptisms picture-in-picture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023FCA-94BA-4B61-B79D-E7CB2FA88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8578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F238E8-8425-4D0D-962C-109A78AE8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772150"/>
            <a:ext cx="485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Song 3 - baptisms picture-in-picture + weekly communion stations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EAC59D-79CF-4920-85E4-57FA891AC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625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CFA5F04-F57A-4390-8568-09A784ED7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276850"/>
            <a:ext cx="485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Prayer &amp; Praise - band remains up; collective tongues + named prayer requests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0C5307-EBAD-4264-95EA-FEFF0334A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8578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5D5C87-C20A-4902-8892-0AB4C120E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5772150"/>
            <a:ext cx="485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Welcome guests after Prayer &amp; Praise</a:t>
            </a:r>
          </a:p>
        </p:txBody>
      </p:sp>
    </p:spTree>
    <p:extLst>
      <p:ext uri="{BB962C8B-B14F-4D97-AF65-F5344CB8AC3E}">
        <p14:creationId xmlns:p14="http://schemas.microsoft.com/office/powerpoint/2010/main" val="2117143647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EE3CD58-EF0A-4ABE-9BD5-F8AFCD08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08 / THE SUNDAY EXPERIENCE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DA6BC6-45C7-4161-91C4-2668E7304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38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CE1A87-2BB5-4038-AF34-5B7803AA6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THE SEQUENCE CONTINUES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A093CE-8BD0-44B4-928D-31EF79EFD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0970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2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E19C88-36D9-4802-88C3-81E52FBA0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409700"/>
            <a:ext cx="3238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RECEIVE + RESPOND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55D4DA-C541-4D2F-A1BB-CB4BFA91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669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14A7B4-8597-4D66-B936-4C17F23CD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9812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Campus birthday slides + return-to-seat timer - no minute mingle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4097AA-B038-4049-A5CF-A144BA9E7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003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1A8254-DF3A-41A9-9BCF-96B74EA52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5146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Offering message - giving slide remains visible - keys only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8938F8-A7DB-4290-93D4-1423929A0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337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B3C34C-7C0D-4A11-9F00-89914A72A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0480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V1TV video announcements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0A86F3-B754-426C-9BCA-16D020E53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671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D54294-91A6-4100-8786-EA6D0C09F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814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Testimony video ends announcements every week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9FDE52-2218-459D-912B-8050817AC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0669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313CAF-1050-4EB2-AEB4-A8041D6B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9812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Pastoral welcome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3C36BA-7451-420E-A778-AF223B2BD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003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FFE16B-D121-4EC8-A0D9-CF68C0E55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5146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Sermon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752DD1-6D7C-42D9-BD38-04D2E610B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337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EC07C8-6B57-46B9-960F-5130BEDCE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048000"/>
            <a:ext cx="466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Altar call or sing out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941670-8711-4E7A-8FCB-D3F0F377F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445770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DA81DF-A328-47F5-8595-B3EA15C60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57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9C7"/>
                </a:solidFill>
                <a:latin typeface="Avenir Next"/>
                <a:ea typeface="Avenir Next"/>
                <a:cs typeface="Avenir Next"/>
              </a:defRPr>
            </a:pPr>
            <a:r>
              <a:rPr sz="2250" b="1">
                <a:solidFill>
                  <a:srgbClr val="1659C7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5F4F923-695B-4774-88FA-AFCF84168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8958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GO + INVITE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7EAFD1-214F-425D-8EC0-FA029328C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8640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Campus Pastor dismissal - New Here - next steps - invite cards - post-roll video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D727D4-E01A-4A6F-A8EE-09068D79A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The service does not end when people leave. It becomes mission.</a:t>
            </a:r>
          </a:p>
        </p:txBody>
      </p:sp>
    </p:spTree>
    <p:extLst>
      <p:ext uri="{BB962C8B-B14F-4D97-AF65-F5344CB8AC3E}">
        <p14:creationId xmlns:p14="http://schemas.microsoft.com/office/powerpoint/2010/main" val="149087256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a110278f854e7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265D02-6642-4B15-B236-9EA650930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52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459A43-7029-436F-A535-ED4CCE653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81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Weekly Chapel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566C7C-3059-477F-BDD4-8702529E0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22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Sunday gives us the Word. Chapel teaches us how to lead it.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F1DA36-0598-4D18-9150-93D51650D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62675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 OPERATING SYSTEM TEN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94F144-3DED-4B4B-9A65-BFCF71264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626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5101974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c573fcc05c469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D7CA2C-1CB7-4775-882B-99B08E19C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28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07EBEA-C9CC-4E2F-AE76-D6E17FDA7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7429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defRPr sz="66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66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B9B97F-0A81-4F7D-9A2B-373B23521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62300"/>
            <a:ext cx="7905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One house. One voice. Many leaders.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25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Unmistakable ownership.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6C6C1B-B7FF-43F5-AE98-C9BE7A0FB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NOT MORE BUREAUCRACY. THE END OF AVOIDABLE AMBIGUITY.</a:t>
            </a:r>
          </a:p>
        </p:txBody>
      </p:sp>
    </p:spTree>
    <p:extLst>
      <p:ext uri="{BB962C8B-B14F-4D97-AF65-F5344CB8AC3E}">
        <p14:creationId xmlns:p14="http://schemas.microsoft.com/office/powerpoint/2010/main" val="462161974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79D2A78-BAA6-4AFF-A716-C0A278163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09 / WEEKLY CHAPEL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2FD5D0-DF34-4330-91C2-89D3ABBCE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E3335E-72E2-49E9-8090-19AE71F14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A 30-MINUTE BRIDGE FROM REVELATION TO LEADERSHIP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389507-247B-42D2-B8E0-F3E73C767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1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One sermon. One leadership application. One week to live it.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98EA91-4EEE-4ED0-9C16-FB4DCAA1C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1053465" cy="87630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F27C39-0A96-4892-A722-108328015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43225"/>
            <a:ext cx="105346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2AD4D6-7544-4BA8-ABA9-72B842ED8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7840" y="2724150"/>
            <a:ext cx="1774825" cy="87630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E3B14F-B5C6-40CE-B794-A6149E4BD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7840" y="2943225"/>
            <a:ext cx="17748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5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9CBBFA-3EE4-4145-94DD-EFAF8727C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240" y="2724150"/>
            <a:ext cx="1774825" cy="87630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BCBC35-9BA4-4AF5-AD45-492115179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240" y="2943225"/>
            <a:ext cx="17748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EE1F2A-7FED-4DFE-954E-65E99BA3F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4640" y="2724150"/>
            <a:ext cx="3578225" cy="87630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F9CDAB-60BD-4407-BC19-640635FDA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4640" y="2943225"/>
            <a:ext cx="35782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B45583-9D45-4DD8-84AC-7210CF670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1440" y="2724150"/>
            <a:ext cx="1774825" cy="87630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642C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78BD86-8420-479C-9FA8-5354B931E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1440" y="2943225"/>
            <a:ext cx="17748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314F03-8054-4E2E-96A5-8735B8BB4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4840" y="2724150"/>
            <a:ext cx="692785" cy="876300"/>
          </a:xfrm>
          <a:prstGeom xmlns:a="http://schemas.openxmlformats.org/drawingml/2006/main" prst="roundRect">
            <a:avLst>
              <a:gd name="adj" fmla="val 13749"/>
            </a:avLst>
          </a:prstGeom>
          <a:solidFill xmlns:a="http://schemas.openxmlformats.org/drawingml/2006/main">
            <a:srgbClr val="1659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8FF5ED-F7D4-4C63-8D38-1154D901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4840" y="2943225"/>
            <a:ext cx="69278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93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93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BA6A95-EC8D-47E7-A0B0-1CDFA280F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67150"/>
            <a:ext cx="112014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ARRIVE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0920D6-4AFF-43A2-972F-EBA32C9C8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8790" y="3867150"/>
            <a:ext cx="1841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WORSHIP + PRAYER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C81D4B-87C0-41B5-AC93-DE1C50211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52190" y="3867150"/>
            <a:ext cx="1841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LEADERSHIP DEVOTIONAL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854FB5-053A-49ED-B5B3-6E16D95D1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5590" y="3867150"/>
            <a:ext cx="3644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APPLICATION + DISCUSSION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29F98D-F4FE-435A-BE95-4452737C0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2390" y="3867150"/>
            <a:ext cx="1841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COMMITMENTS</a:t>
            </a:r>
          </a:p>
          <a:p xmlns:a="http://schemas.openxmlformats.org/drawingml/2006/main">
            <a:pPr algn="ctr">
              <a:def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+ PRAYER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312C94-05FF-4BFC-9D31-8B7E16B96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5790" y="3867150"/>
            <a:ext cx="75946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6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6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ASSIGN</a:t>
            </a:r>
          </a:p>
          <a:p xmlns:a="http://schemas.openxmlformats.org/drawingml/2006/main">
            <a:pPr algn="ctr">
              <a:defRPr sz="6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6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+ CLOSE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FA59B7-C211-45B5-8A45-52A02294F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67300"/>
            <a:ext cx="10820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Primarily staff formation. Open to congregation members and leaders at permanent-install campuses.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BCBBED-DC3D-4829-AD12-E7AD05FD0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6740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Midweek connection without another large evening program.</a:t>
            </a:r>
          </a:p>
        </p:txBody>
      </p:sp>
    </p:spTree>
    <p:extLst>
      <p:ext uri="{BB962C8B-B14F-4D97-AF65-F5344CB8AC3E}">
        <p14:creationId xmlns:p14="http://schemas.microsoft.com/office/powerpoint/2010/main" val="2051816432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d7cb02ea4145b0"/>
          <a:srcRect xmlns:a="http://schemas.openxmlformats.org/drawingml/2006/main" l="0" t="31366" r="0" b="313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34537A-2650-44C4-8EE9-8AA8F006C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62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037406-A860-47CC-BC7F-A8CA9F13C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95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1981F7-6067-4C53-BF89-C8D13EC9E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7048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Marriage +</a:t>
            </a:r>
          </a:p>
          <a:p xmlns:a="http://schemas.openxmlformats.org/drawingml/2006/main">
            <a:pPr algn="l">
              <a:def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Relationships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41F6D7-61E8-46AF-BF19-73FE79A03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7239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40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Healthy churches help people build healthy homes.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64BFD2-B286-4526-B00D-4A638E0B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2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PREPARE. STRENGTHEN. RESTORE. CONNECT.</a:t>
            </a:r>
          </a:p>
        </p:txBody>
      </p:sp>
    </p:spTree>
    <p:extLst>
      <p:ext uri="{BB962C8B-B14F-4D97-AF65-F5344CB8AC3E}">
        <p14:creationId xmlns:p14="http://schemas.microsoft.com/office/powerpoint/2010/main" val="1892543904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8EE254-49B1-4FDF-8037-D4C6B7C99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10 / MARRIAGE + RELATIONSHIPS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B934D4-5ECF-476C-8EE0-6A5740F38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931BCA-0477-4028-831A-7B4F08246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THE RELATIONAL LANDSCAPE HAS CHANGED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64B03B-9655-42A6-9CE6-DC9D3A669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The church must build more than marriage events.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018AE5-D4EC-4AA9-80F9-BD50EEE78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8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8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47%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84D8C6-0BFA-4DC1-9077-B71566F0A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of households are married couples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FE741F-741B-41B9-A9BD-69A79BDF0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6220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800" b="1">
                <a:solidFill>
                  <a:srgbClr val="642C8F"/>
                </a:solidFill>
                <a:latin typeface="Avenir Next"/>
                <a:ea typeface="Avenir Next"/>
                <a:cs typeface="Avenir Next"/>
              </a:defRPr>
            </a:pPr>
            <a:r>
              <a:rPr sz="4800" b="1">
                <a:solidFill>
                  <a:srgbClr val="642C8F"/>
                </a:solidFill>
                <a:latin typeface="Avenir Next"/>
                <a:ea typeface="Avenir Next"/>
                <a:cs typeface="Avenir Next"/>
              </a:rPr>
              <a:t>29%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3E4702-CED6-4361-B9FA-956867DCD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3718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of households contain one person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5C797C-33B4-48DB-9E77-1C138DF47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362200"/>
            <a:ext cx="3143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800" b="1">
                <a:solidFill>
                  <a:srgbClr val="1659C7"/>
                </a:solidFill>
                <a:latin typeface="Avenir Next"/>
                <a:ea typeface="Avenir Next"/>
                <a:cs typeface="Avenir Next"/>
              </a:defRPr>
            </a:pPr>
            <a:r>
              <a:rPr sz="4800" b="1">
                <a:solidFill>
                  <a:srgbClr val="1659C7"/>
                </a:solidFill>
                <a:latin typeface="Avenir Next"/>
                <a:ea typeface="Avenir Next"/>
                <a:cs typeface="Avenir Next"/>
              </a:rPr>
              <a:t>30%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B4D0A6-6D6B-4AF9-ADB9-85C4FA777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71850"/>
            <a:ext cx="3143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of American adults identify as single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6FAA1F-AA21-4130-BE72-C2E98AA00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44767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71B341-A3EB-4D14-BF01-A59DF8688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4876800"/>
            <a:ext cx="2000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3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30.8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CB3B29-859F-411B-BA7C-263BEEE05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543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median first marriage - men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7730B9-4B54-4CEA-A957-01C4DF3E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876800"/>
            <a:ext cx="2000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3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28.4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1F6B4B-AD87-4FDD-BC1E-9BEEC8D6F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5435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median first marriage - women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B83DDC-D412-4F13-9E8A-64B6E4039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75C2D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D75C2D"/>
                </a:solidFill>
                <a:latin typeface="Avenir Next"/>
                <a:ea typeface="Avenir Next"/>
                <a:cs typeface="Avenir Next"/>
              </a:rPr>
              <a:t>Connection is a discipleship issue.</a:t>
            </a:r>
          </a:p>
        </p:txBody>
      </p:sp>
    </p:spTree>
    <p:extLst>
      <p:ext uri="{BB962C8B-B14F-4D97-AF65-F5344CB8AC3E}">
        <p14:creationId xmlns:p14="http://schemas.microsoft.com/office/powerpoint/2010/main" val="1101560213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5466494-8B9B-4AC0-9973-215366B92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10 / MARRIAGE + RELATIONSHIPS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22D1CB-757E-4C3C-BA7F-177F78020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7FE7D8-D1D7-4D35-A479-466B80326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ONE NATIONAL MINISTRY. FOUR RELATIONAL LANES.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1F2548-76D0-4C8B-87FF-ED4A25DB2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7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7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 Marriage + Relationships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3A39F1-9538-4C32-B54B-030F8A2AF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6BA9E1-5623-48ED-9DBF-F40C2D14B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859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PREPARE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021B6F-5FCF-4540-A5CA-6EDB65C26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10502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Dating, premarital preparation, financial and communication foundations, healthy boundaries.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095011-D7E3-4D65-BF74-12ED83FB2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274320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776817-6AD7-41E2-98AB-1F5F843EC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2C8F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642C8F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5C72AA-90DC-492E-9FCD-0225EB92C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575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STRENGTHEN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D05D13-C581-4708-B5DE-CEECB274D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07657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Marriage resources, intensives, groups, parenting and an annual conference.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D8309A1-1567-442F-BE54-AE9982F5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371475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05B41E-8ECC-41C7-82B2-596009382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659C7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1659C7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70E7CA-BDE8-4290-A35A-BC99CFF4E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290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RESTORE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B6C371-7CF8-4B8D-AF00-6BAFDFF71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04812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Pastoral support, crisis triage, referrals, separation and divorce care.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4A679A-1EF7-4BA1-B761-5A78FE14D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468630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776CA2-353F-4D0E-8014-32A46A9B1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4E1DD2-7B73-4FB8-9465-67C7471C8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0062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CONNECT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B22023-E799-4288-9C11-F8B8AB313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5019675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Singles ministry, friendship, national digital community and healthy local gatherings.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0815DD-A1E1-43D9-A4DB-77D271968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428750" y="5657850"/>
            <a:ext cx="10077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85112019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A69AA4-A4B4-461D-A31A-7D3F98A4F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10 / MARRIAGE + RELATIONSHIPS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1B00C8-FEC5-4784-A568-15FCE74C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A02725-FE17-4A0B-8DA2-5F994025F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2450"/>
            <a:ext cx="571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754"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57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“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4BDD9D-2E3E-404D-9182-FEDF5BF54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10001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2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2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We will help people become healthy enough to build healthy relationships.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6FF033-717F-4FE1-883D-D88543DEC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D75C2D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D75C2D"/>
                </a:solidFill>
                <a:latin typeface="Avenir Next"/>
                <a:ea typeface="Avenir Next"/>
                <a:cs typeface="Avenir Next"/>
              </a:rPr>
              <a:t>We will not reduce marriage ministry to crisis response.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DE6026-78BD-4BBE-A346-82CFB6A58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642C8F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642C8F"/>
                </a:solidFill>
                <a:latin typeface="Avenir Next"/>
                <a:ea typeface="Avenir Next"/>
                <a:cs typeface="Avenir Next"/>
              </a:rPr>
              <a:t>We will not reduce singles ministry to matchmaking.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725A37-B007-4A63-B7A7-C2DFD000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99060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202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We will prepare people before marriage, strengthen them within marriage, walk beside them during crisis, and create places where unmarried adults are deeply known, discipled and connected.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6AB1E8-B532-4AD2-B425-35F7F6492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48350"/>
            <a:ext cx="1082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Relationships shape homes, children, leadership, discipleship and the future of the church.</a:t>
            </a:r>
          </a:p>
        </p:txBody>
      </p:sp>
    </p:spTree>
    <p:extLst>
      <p:ext uri="{BB962C8B-B14F-4D97-AF65-F5344CB8AC3E}">
        <p14:creationId xmlns:p14="http://schemas.microsoft.com/office/powerpoint/2010/main" val="432054785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7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7071921-6DB7-46F6-B6B3-4F5367E06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2901D8-F0A2-4435-98B5-2A415F94A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8962AC-0CF7-4BC3-A622-3B3A87D0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WHAT V1OSX BRINGS CLOSER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FC58DF-92B9-4BDB-96F6-B913F1927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6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Clarity is not a document. It is distance removed.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90E6A5-5702-4623-90E4-D2D9985A1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Lead Pastor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608241-F536-4B54-A014-1E6F5D11A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000250"/>
            <a:ext cx="47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2F763A-3949-4904-A170-E7E88E8F5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0574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DEPARTMENTS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89C4CB-15E0-4C0E-909D-4AC9F3D4A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CMP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99B0DF-FA3D-43D3-8DE7-C12D84756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571750"/>
            <a:ext cx="47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A5330D-5BBE-4BBE-8E44-EC55EC500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6289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THE PERSON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17073A-FD70-4394-A9E8-710D91C0F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Pastors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A58786-1ABD-40F9-A614-122496925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143250"/>
            <a:ext cx="47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BBE003-D9C2-4387-ADD1-7E7210FED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2004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ONLINE CONGREGATION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4BFDFA-3DA1-4AD7-A5BD-9C498DA76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Staff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53D664-9C72-422E-B58A-CEB53F4B9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714750"/>
            <a:ext cx="47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5C09BF-E0B7-4AB6-8219-D1D2237D7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7719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DEFINING MOMENTS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ACB08A2-04CC-4784-9BF7-8E1FBFD9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Sunday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090056-0068-430C-B1AC-0248658D9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286250"/>
            <a:ext cx="47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2DC5B5-2F3A-4417-83AE-C2A8BAB2D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3434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PARTICIPATION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4AF029-741D-4963-A4E1-F0B987D77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Chapel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9D06EB-AC7F-4E9D-A5E0-AFB099217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857750"/>
            <a:ext cx="47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DB1B45-5B97-4FCC-AD95-D8B0BB8BD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9149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PRACTICE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C2CB5F-F69F-47ED-BFEF-62A0F7A33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Relationships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E91DAD-72E3-41AA-8816-DD427CEAE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5429250"/>
            <a:ext cx="47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217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67D4CC-A847-4B36-BFDB-0AA494812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4864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EVERYDAY LIFE</a:t>
            </a:r>
          </a:p>
        </p:txBody>
      </p:sp>
    </p:spTree>
    <p:extLst>
      <p:ext uri="{BB962C8B-B14F-4D97-AF65-F5344CB8AC3E}">
        <p14:creationId xmlns:p14="http://schemas.microsoft.com/office/powerpoint/2010/main" val="1311592990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5BA0016-42EF-43DE-9BB1-70D877B5F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5A9A20-EF7C-4E68-9E97-D42B5B38D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25E6F4-8DF4-409F-865E-B307C0EA7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V1OSX BEGINS IN MOTION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1A1DEF-C31F-498B-89EE-0E545A08E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3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3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What happens now.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DBD44A-A406-4657-B25C-06AA190D9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288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E1C39F-871B-4C56-BE02-47BFF855E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8122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Department meetings enter the Lead Pastor calendar.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C7C76D-8324-4589-847B-16BFA886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242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A50B25-764C-4AB3-A5A5-D1A1FD653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07657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WING pairs carry voice, vision and values between meetings.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72104C-56E5-4F84-84F3-660E9E0D7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FD2E0A-D5CA-46BE-BD8D-A57E5528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97192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SLS begins with Reveal - the Leadership MRI and annual breakthrough.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85BD86-3398-4573-ACDF-3CDC44DF8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149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884B70-6AF6-4D30-8212-87B0095E6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86727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Regional pastoral ownership returns to V1 Global Online.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CFF6CE-9242-43DD-A15C-009046CA4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2288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7ED4D8-E02D-4330-9842-E50D8E111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18122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The 38-40 Sunday preaching calendar is protected.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2E4735-6C6E-48DE-A16A-D3ECF043D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1242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E200BA-C2AE-4BFC-AFD8-431833C7D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07657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The Ambassador Pathway and three-Sunday maximum become active.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2AA2AF-E0CE-404D-A6A3-47A5BAC3B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1955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EC8C23-4736-40A2-BEEA-81AB70DDE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97192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The single Sunday sequence and Weekly Chapel go live.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E227DA6-EEBD-4EFE-B9CD-7986C2023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914900"/>
            <a:ext cx="40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08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1B13FB-52F2-4549-B5AA-57CF1D4B9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67275"/>
            <a:ext cx="4476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V1 Marriage + Relationships begins national and local formation.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C5FFC9-97D6-45F7-8C49-E5F5FB18B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5315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The remaining implementation detail is worked out while the direction remains clear.</a:t>
            </a:r>
          </a:p>
        </p:txBody>
      </p:sp>
    </p:spTree>
    <p:extLst>
      <p:ext uri="{BB962C8B-B14F-4D97-AF65-F5344CB8AC3E}">
        <p14:creationId xmlns:p14="http://schemas.microsoft.com/office/powerpoint/2010/main" val="284584078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8947b4d86e43f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CE94EA-DBA1-444A-BC99-E5E4831C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9A182D-F1E9-4C6D-8F30-D8C6AF872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ONE HOUSE.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DAAFE7-8C40-48CA-A5D6-0E973EF0D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47875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ONE VOICE.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311F2E-89F6-41DC-8206-0E963D0B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MANY LEADERS.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90052D-4185-4401-8D7C-E305D35D4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67125"/>
            <a:ext cx="8096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3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CLEAR OWNERSHIP.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A04615-580C-4A45-94E7-F904F753A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7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3E67CD-782F-47C4-9357-E863A4E2E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76950"/>
            <a:ext cx="523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THE OPERATING SYSTEM BENEATH THE REVIVAL</a:t>
            </a:r>
          </a:p>
        </p:txBody>
      </p:sp>
    </p:spTree>
    <p:extLst>
      <p:ext uri="{BB962C8B-B14F-4D97-AF65-F5344CB8AC3E}">
        <p14:creationId xmlns:p14="http://schemas.microsoft.com/office/powerpoint/2010/main" val="246695840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C0CC76-4998-49CD-8B91-EEE981C98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SOURCES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6BCC09-E319-4189-AD70-430131DA6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D02D46-E4EB-4391-BCCF-71F3D3505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RESEARCH + OPERATING SOURCES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31DC29-56D5-4145-BE86-793D5F4AC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Sources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A41118-0ED9-4FA1-80A1-E9425440B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4857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NASA Space Launch System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nasa.gov/reference/space-launch-system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6F80A0-E742-4907-9CFF-995F2EAAA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885950"/>
            <a:ext cx="5181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Hartford Institute - Megachurch Resurgence 2026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hirr.hartfordinternational.edu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A15FD1-2AA1-4015-813B-662395BAB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43200"/>
            <a:ext cx="4857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Gallup - individualized employee development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gallup.com/workplace/712895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4745D0-A703-48F1-9B7C-9AC342CEF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743200"/>
            <a:ext cx="5181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Pew - why Americans attend services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pewresearch.org/religion/2018/08/01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979DB2-CBE4-47D3-9423-AC1B47866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4857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Center for Creative Leadership - self-awareness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ccl.org/leadership-solutions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788C07-B2D0-43EE-A4BB-CFAD2064D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00450"/>
            <a:ext cx="5181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BLS - multiple jobholders, 2025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bls.gov/cps/cpsaat36.htm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A87F08-F12F-4099-B4EA-97F2B7179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4857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Pew - online religious services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pewresearch.org/religion/2023/06/02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46872F-0A22-4AE9-930E-3F1085F58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57700"/>
            <a:ext cx="5181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Census - Families and Living Arrangements, 2025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census.gov/newsroom/press-releases/2025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DBEDCA-7575-4EE7-A0DA-679791F5C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4857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Barna - church technology and mission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barna.com/research/church-technology-mission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304E3A-5865-4217-BB3E-12C172B2C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5181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HHS - Social Connection Advisory</a:t>
            </a:r>
          </a:p>
          <a:p xmlns:a="http://schemas.openxmlformats.org/drawingml/2006/main">
            <a:pPr algn="l">
              <a:def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hhs.gov/surgeongeneral/reports-and-publications/connection</a:t>
            </a:r>
          </a:p>
        </p:txBody>
      </p:sp>
    </p:spTree>
    <p:extLst>
      <p:ext uri="{BB962C8B-B14F-4D97-AF65-F5344CB8AC3E}">
        <p14:creationId xmlns:p14="http://schemas.microsoft.com/office/powerpoint/2010/main" val="2115332799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7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D634F4-28A3-4917-A329-D71FFABBB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SOURCES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4744E5-E519-4535-A7AF-9E11AA32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49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118155-90A3-46EE-B1FE-39F4D8508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V1 INTERNAL SOURCES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AD2AFD-798D-4C58-BCE5-29CE631D2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6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House documents + observations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E70F21-504A-4EA0-A660-DC52BAB33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621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WING STRUCTURE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5B67D2-1371-4910-83EE-CCDF299F1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92405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Structure for VI.pdf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901741-DBDC-4AF1-A5DB-3B81540EC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23812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AE701A-3CFF-4271-A8C2-C97147DBB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051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STAFF + DEPARTMENTS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71A2F2-FACB-4FC4-A70A-4554947A2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66700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V1_Church_Staff_by_Department.pdf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3C6D10-80D9-4923-B180-C1CB18831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12420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B167DE-6AF5-48DB-B223-BEE332797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480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GLOBAL SHEPHERDING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C95899-B91F-4B0A-A4BC-F1595CC98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40995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 Church Global Regional Shepherding Model.pdf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412278-4BA0-4FF5-A6C5-A37C1263C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38671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E51F90-9253-4CBE-A789-6B3DA7725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STAFF PROTOCOL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691823-6F43-473B-9FDD-162714CC6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15290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 Church Staff Handbook 2024.pdf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523C86-8D63-4B50-B23D-B00FBCBB3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461010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3ED8D1-7F24-4C3C-9C44-4DCC15CA1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BRAND + PHOTOGRAPHY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5656E6-2628-413F-8239-A32B54882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89585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v1.church official live site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208656-11A2-43A9-A119-439378580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535305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D704CE-FAFA-4453-BBEE-C4F311759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1082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 historical observations in this presentation were supplied by the Founder and are identified as internal observations.</a:t>
            </a:r>
          </a:p>
        </p:txBody>
      </p:sp>
    </p:spTree>
    <p:extLst>
      <p:ext uri="{BB962C8B-B14F-4D97-AF65-F5344CB8AC3E}">
        <p14:creationId xmlns:p14="http://schemas.microsoft.com/office/powerpoint/2010/main" val="185081324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6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974206A-5569-41BC-A484-33FD8EF2A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V1OSX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6BABE9-6FA6-4836-A446-280A0A14F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ADDEEF-01A1-40AD-BD60-B887C8994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THE ARCHITECTURE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D6FA77-04E8-45FA-BE10-A5FBF5F02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9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Ten systems. One operating language.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1F7B43-3253-404F-9677-D8865C916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09F11C-D3BF-4B2F-AEBB-FBC15F81D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WING Leadership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177E40-C5B1-49E1-A205-610A44B9C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00150" y="2533650"/>
            <a:ext cx="401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13822A-88F8-4998-80FA-0B7A40618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842A15-5AA8-40C4-9E17-915FBE727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7645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All-In Experiences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8D56A6-9318-47F7-9C87-38378B079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38950" y="2533650"/>
            <a:ext cx="4667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1C6B3E-97E9-48E2-B140-1B4D3154A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761FF3-773D-486C-BB2B-2A8CD63C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194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Signorelli Leadership System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21442C-C167-42F5-BB28-CF1D0EF3D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00150" y="3276600"/>
            <a:ext cx="401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F7F649-25B6-416E-9931-4B7F74570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575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D9B2B0-176E-41AA-95AE-A6F5138D0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1940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Outside Income + Enterprise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9CF267-55AC-4C9F-9497-DE5A63A76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38950" y="3276600"/>
            <a:ext cx="4667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40B494-693E-4426-A72C-689CC94F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2E6565-A909-465F-B24B-7F48734C1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 Global Online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2EE827-1D13-4A76-98C3-5AB9C512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00150" y="4019550"/>
            <a:ext cx="401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06DC65-9C6D-4E63-A95B-AA379A0F3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00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9ACD1C-0FB6-4170-9538-1511FAEF8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56235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The Sunday Experience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E650D5-547A-42B3-92A7-DB3C13CDA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38950" y="4019550"/>
            <a:ext cx="4667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1421F4-D6C4-4B94-9279-5BC6ED7F5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43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3F71F2-76F9-40FA-92D8-237B113CF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053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Pulpit + Preaching Rhythm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5B3D6F5-02CB-4D5C-BDC5-3D4317D18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00150" y="4762500"/>
            <a:ext cx="401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8AB4BC7-5435-4753-B0FB-B89BB934F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43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09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87F629A-7982-4A0D-88C2-32EE54A42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30530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Weekly Chapel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A7353B-418F-499B-AB50-4F32FC0F5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38950" y="4762500"/>
            <a:ext cx="4667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FFC0013-E97C-4B0E-BED1-A8E491B06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863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BE248F-5684-4D90-85E1-59CAE2CD7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482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 Ambassador Pathway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D68F3AC-82CD-414E-83D4-223669D48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1200150" y="5505450"/>
            <a:ext cx="401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8FB028E-1A46-421D-B3ED-FB7139CD3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0863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11DB8C7-86A3-43C8-B149-F5E08B515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504825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Marriage + Relationships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B51F799-3B81-4D1D-AC7A-5F2BD4CC6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38950" y="5505450"/>
            <a:ext cx="46672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D9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058505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d68312d0904e2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41394E-CA98-47D2-924C-7695E8A5D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524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46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17B65D-CF33-41CA-BF7C-DDF069EBA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781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2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52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WING Leadership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75CCED-C812-4932-9FF0-4C83385DF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225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Vision should travel at the speed of trust.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B37775-0FA3-4698-9F3C-31521FEAE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62675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V1 OPERATING SYSTEM TEN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58D7C4-8652-45E6-BA71-790F8DFF8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1626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5814163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08C005EE-E2EF-40D6-A00D-B20E5DAD9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01 / WING LEADERSHIP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82135D-F75C-40B4-AA51-E6AF7A755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199925-3006-41A1-9F26-8D569EDB7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DIRECT ACCESS. DISTRIBUTED CLARITY.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AF1FCC-4095-4A24-B819-B9748553D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6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The Lead Pastor meets the department.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B5119B-CCB1-46A5-8FC6-2D1B8FEBB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381250" y="1924050"/>
            <a:ext cx="3714750" cy="1714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35E67A-ABFF-4166-92C6-5755241ED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096000" y="1924050"/>
            <a:ext cx="3714750" cy="1714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72BE5B-50B2-4253-AFC4-9DAE179D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381250" y="2686050"/>
            <a:ext cx="3714750" cy="952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344AC3-437A-40D3-B040-DC56D5FE0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096000" y="2686050"/>
            <a:ext cx="3714750" cy="952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5673BE-279B-48A3-9C08-7D3599853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381250" y="3448050"/>
            <a:ext cx="371475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B82400-821E-4B61-A971-0E91367C8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096000" y="3448050"/>
            <a:ext cx="371475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0EC49A-A4FE-4150-98EC-D98BCB71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381250" y="3638550"/>
            <a:ext cx="371475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6026A1-148D-4329-947F-B0AC1D6D7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096000" y="3638550"/>
            <a:ext cx="371475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5FDC14-5AC0-42AB-926B-BDBCE00C1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381250" y="3638550"/>
            <a:ext cx="3714750" cy="1333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1E9B13-564C-4A55-8560-3A3EE756B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096000" y="3638550"/>
            <a:ext cx="3714750" cy="1333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35CA5C-3699-44C5-9E1B-E9CEBCFB4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2381250" y="3638550"/>
            <a:ext cx="3714750" cy="2095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E2CA5C-7D4D-4957-ABB8-25462935B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096000" y="3638550"/>
            <a:ext cx="3714750" cy="2095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D9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253BCF-02F8-4A2A-A27E-6DB1E1D6A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24051A-A776-4D58-9864-F5D56677E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4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607345-B289-48F8-839E-69A624F34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84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A1F195-C57D-4DF5-A8C6-F246FBD15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1790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Pastor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401638-E12C-4E0A-A1AE-D821F886F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1676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85782E4-6988-4ABE-BF90-23768FA99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4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FD14F25-C87F-4715-BB41-ECC96EF37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84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496C19-F977-4023-96C2-3807D6532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1790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Next Steps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61AED10-2AF0-4222-B251-022BA8E89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8107AB-C570-4922-B970-6327545C6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09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5DC3F01-8B24-46E9-9849-12CD5EAAB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609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8CC026E-97BA-4AD2-A363-BF4463F3D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2552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Production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272DF38-72D1-4DAE-BC6C-693CE157E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438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714FCB-E72D-430A-A93D-23C71213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609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1E12665-4681-4081-945D-6A46911B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609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CA63BC9-097F-4095-B92D-BD2485477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2552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Operations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28507B5-0BEC-4881-8AA5-9F2834582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22CB1B8-3C4F-43C8-9B58-B4E0D00A5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71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319CA7F-E038-4F21-BC8A-8C818ACB3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71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032157E-616A-4875-8DEF-7CFF3D114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3314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Worship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062384C-F678-4359-B701-6D80B6809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200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731C907-B66F-4535-BBDD-CC0E368E1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371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8A06E22-0CFF-47D0-A1D1-C16F25520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371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BAE4061-D0F8-4058-8C6F-DF5581565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3314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V1X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AF614F0-0432-4351-9D91-9AF546FE3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62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046DDB3-3DDD-42B0-81F9-BBFEBBFC3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33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E029DB9-ED6C-4856-AC45-615F2AD18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133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EA906A7-CF8B-4C7E-AFB6-912AB751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4076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Media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01206F4-487C-4DA9-8D96-D5E1CA385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962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53C7183-5D08-431B-B03B-44CD21A34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133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E6A2B90-BD1D-4413-B218-0492A304E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133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66B1EC8-C8DA-4690-9CA5-542D77E41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4076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Missions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B814574-B488-49D3-8B15-9022382CF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0A7FC5E-30AC-4A27-9CBA-55F7E7403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95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5A93382-47B3-494C-AA34-B0551B1FF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895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9E249A9-A3F2-4DCA-B488-707DE2CA4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4838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Kids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3578CCB-CA0C-43F6-96E9-403ACC485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724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901C321-FF56-4EF4-B8F7-82997F4B7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895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1068AD2-FB19-4B96-A9F3-25D78F68C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895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C99DF4E-6FED-4BBD-9809-E7623DFB3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4838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Men of Valor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8071023-468F-4EA1-8875-37F87E9D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7C753F0-E524-488C-9604-A4987FEE9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65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97E1D95-3F95-40F9-BEF2-C2CC7ED38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65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532C3910-EC4E-4164-A25E-0713670DF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0175" y="5600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Youth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F3E48CB-2BD6-426E-8EF7-E4D501B5B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5486400"/>
            <a:ext cx="2476500" cy="5143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9525">
            <a:solidFill>
              <a:srgbClr val="D9D9DD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FFCB084-5B45-4D90-812E-7947437F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65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732CB88-807B-4510-BEFF-5392A3B1B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56578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8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6AC3017-EA56-4621-9F31-0509A5B7D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5600700"/>
            <a:ext cx="1571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Free Women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465BD75-7CAD-4619-81DE-1816BB83B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667000"/>
            <a:ext cx="1943100" cy="1943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9090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1EC05C4-BF99-40B8-9F68-81D874703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133725"/>
            <a:ext cx="1257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LEAD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PASTOR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F8B1434-E7F2-4E74-8BDC-107243040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5600700"/>
            <a:ext cx="4610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Two WING members live inside every department and carry voice, vision and values between meetings.</a:t>
            </a:r>
          </a:p>
        </p:txBody>
      </p:sp>
    </p:spTree>
    <p:extLst>
      <p:ext uri="{BB962C8B-B14F-4D97-AF65-F5344CB8AC3E}">
        <p14:creationId xmlns:p14="http://schemas.microsoft.com/office/powerpoint/2010/main" val="114575039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9090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726D92-456A-466B-BA47-9EEF16373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01 / WING LEADERSHIP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55C308-A6BA-43A1-870D-0F2F56854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FCF453-14FC-45D0-8331-ED6D8A3AC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LEAD PASTOR CALENDAR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E2CBAE-3B90-42F4-8B1B-979184EF3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43000"/>
            <a:ext cx="3048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1275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EBB0B7-2E7C-4896-9A90-1B2214F44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1866900"/>
            <a:ext cx="5715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hours per week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C858BE-AB58-4E72-9529-7EBBF2F68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7810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210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Twelve departments. Each department meets with the Lead Pastor twice every month.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71AA3B-6B1D-4750-85C9-2C9982B5A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685800" y="4457700"/>
            <a:ext cx="10820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7676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CC89BA-F5CD-449C-8A02-99B150EB0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WEEK ONE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7B105C-27BA-4A06-A2EF-1E4DDCA64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6 department meetings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C74F00-0A40-4BD2-A6DD-8A10A4F3A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006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125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WEEK TWO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197757-F0F9-4857-B267-7B7B515CE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6255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6 department meetings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75C574-3D97-4E32-A174-F54D60DC0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24550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D9D9DD"/>
                </a:solidFill>
                <a:latin typeface="Avenir Next"/>
                <a:ea typeface="Avenir Next"/>
                <a:cs typeface="Avenir Next"/>
              </a:rPr>
              <a:t>Meetings may finish early. They never exceed one hour.</a:t>
            </a:r>
          </a:p>
        </p:txBody>
      </p:sp>
    </p:spTree>
    <p:extLst>
      <p:ext uri="{BB962C8B-B14F-4D97-AF65-F5344CB8AC3E}">
        <p14:creationId xmlns:p14="http://schemas.microsoft.com/office/powerpoint/2010/main" val="56334200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EF59A8E-BB0B-4BC9-ABBD-5B4D1664C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01 / WING LEADERSHIP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413AAA-EAD9-41EB-925B-DFBB2C24D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865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8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6DD4E9-0FA2-4D75-BA74-DD4651EAC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2824D"/>
                </a:solidFill>
                <a:latin typeface="Helvetica Neue"/>
                <a:ea typeface="Helvetica Neue"/>
                <a:cs typeface="Helvetica Neue"/>
              </a:rPr>
              <a:t>THE OPERATING RHYTHM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48E55C-09DD-4C89-8EBF-99D9515A5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8204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345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WING keeps the work moving between meetings.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67D81A-2285-49AC-B82B-6F6A314EB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14525"/>
            <a:ext cx="49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4E771C-FDBC-4B3D-B5CC-B6B7365F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962150"/>
            <a:ext cx="1666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Watch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3C7143-0C41-4164-B8AF-560E0CAA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9812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over department health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1A14A2-5406-4944-90B5-E0E5EC489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76525"/>
            <a:ext cx="49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AE9B2E-B8B3-4E8C-B12B-4803D6D4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24150"/>
            <a:ext cx="1666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Interpret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F7080D-9582-451E-BDB0-6F499099D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7432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and clarify vision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BF9D73-34CC-4D54-AD20-E7C194EA8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38525"/>
            <a:ext cx="49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02539C-136A-4688-A351-E983B4201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86150"/>
            <a:ext cx="1666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Navigate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8D4B93-DFB2-45D4-B9BB-C868FE06A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5052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questions and next steps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8F5C9B-60A9-437A-8DD4-1D7AB866E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00525"/>
            <a:ext cx="4953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69D315-5A66-4DB7-ACF9-47CFDAF70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48150"/>
            <a:ext cx="1666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Guard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2B1BFF-35A3-4CA3-936E-BA04CD874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26720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79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575" b="0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alignment, culture and momentum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96DDA9-5DCB-470C-9FC1-1B5F97D93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43100"/>
            <a:ext cx="4648200" cy="3276600"/>
          </a:xfrm>
          <a:prstGeom xmlns:a="http://schemas.openxmlformats.org/drawingml/2006/main" prst="roundRect">
            <a:avLst>
              <a:gd name="adj" fmla="val 7558"/>
            </a:avLst>
          </a:prstGeom>
          <a:solidFill xmlns:a="http://schemas.openxmlformats.org/drawingml/2006/main">
            <a:srgbClr val="F7F6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A83EF3-26BE-48DD-96E3-A2FFB28FF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266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UP TO 60 MINUTES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C61D8C9-C7C3-45DE-B87A-3B5D7C332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7432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E61B61-81F5-440C-91EB-060E8C465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724150"/>
            <a:ext cx="3276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Wins, people + health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42661A-C5A9-4DDC-8F79-F397613C9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2004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AA1956-E914-4816-8CA5-0A63F788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181350"/>
            <a:ext cx="3276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Scorecard + realities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6FCA536-988C-4B9A-9D9F-229404BE6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657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20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B7C58F-E203-4FF3-9C7F-132ECC728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638550"/>
            <a:ext cx="3276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1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Vision, decisions + obstacles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85F19C-DB64-458B-94E7-A8DCA4654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1148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FEB4AB-2A3F-48E2-A55E-878B5D20E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95750"/>
            <a:ext cx="3276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Owners + deadlines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E2E00F-6F4B-4B7D-8102-AEDFDDC06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5720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F2824D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01998BC-D3DA-427A-BE91-0734ED9EE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552950"/>
            <a:ext cx="3276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61618"/>
                </a:solidFill>
                <a:latin typeface="Avenir Next"/>
                <a:ea typeface="Avenir Next"/>
                <a:cs typeface="Avenir Next"/>
              </a:rPr>
              <a:t>Culture, story + prayer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2C99DE-6670-4AE8-9A06-0BF320368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562600"/>
            <a:ext cx="4648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67676C"/>
                </a:solidFill>
                <a:latin typeface="Avenir Next"/>
                <a:ea typeface="Avenir Next"/>
                <a:cs typeface="Avenir Next"/>
              </a:defRPr>
            </a:pPr>
            <a:r>
              <a:rPr sz="1425" b="1">
                <a:solidFill>
                  <a:srgbClr val="67676C"/>
                </a:solidFill>
                <a:latin typeface="Avenir Next"/>
                <a:ea typeface="Avenir Next"/>
                <a:cs typeface="Avenir Next"/>
              </a:rPr>
              <a:t>Decision record distributed within 24 hours.</a:t>
            </a:r>
          </a:p>
        </p:txBody>
      </p:sp>
    </p:spTree>
    <p:extLst>
      <p:ext uri="{BB962C8B-B14F-4D97-AF65-F5344CB8AC3E}">
        <p14:creationId xmlns:p14="http://schemas.microsoft.com/office/powerpoint/2010/main" val="2216567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2026-08-04T22:21:59.3290000Z</dcterms:created>
  <dcterms:modified xsi:type="dcterms:W3CDTF">2026-08-04T22:21:59.3290000Z</dcterms:modified>
</coreProperties>
</file>